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4"/>
  </p:sldMasterIdLst>
  <p:notesMasterIdLst>
    <p:notesMasterId r:id="rId44"/>
  </p:notesMasterIdLst>
  <p:handoutMasterIdLst>
    <p:handoutMasterId r:id="rId45"/>
  </p:handoutMasterIdLst>
  <p:sldIdLst>
    <p:sldId id="305" r:id="rId5"/>
    <p:sldId id="477" r:id="rId6"/>
    <p:sldId id="478" r:id="rId7"/>
    <p:sldId id="390" r:id="rId8"/>
    <p:sldId id="469" r:id="rId9"/>
    <p:sldId id="448" r:id="rId10"/>
    <p:sldId id="387" r:id="rId11"/>
    <p:sldId id="444" r:id="rId12"/>
    <p:sldId id="412" r:id="rId13"/>
    <p:sldId id="471" r:id="rId14"/>
    <p:sldId id="472" r:id="rId15"/>
    <p:sldId id="473" r:id="rId16"/>
    <p:sldId id="474" r:id="rId17"/>
    <p:sldId id="475" r:id="rId18"/>
    <p:sldId id="385" r:id="rId19"/>
    <p:sldId id="382" r:id="rId20"/>
    <p:sldId id="476" r:id="rId21"/>
    <p:sldId id="381" r:id="rId22"/>
    <p:sldId id="442" r:id="rId23"/>
    <p:sldId id="380" r:id="rId24"/>
    <p:sldId id="379" r:id="rId25"/>
    <p:sldId id="464" r:id="rId26"/>
    <p:sldId id="419" r:id="rId27"/>
    <p:sldId id="418" r:id="rId28"/>
    <p:sldId id="378" r:id="rId29"/>
    <p:sldId id="465" r:id="rId30"/>
    <p:sldId id="445" r:id="rId31"/>
    <p:sldId id="375" r:id="rId32"/>
    <p:sldId id="466" r:id="rId33"/>
    <p:sldId id="374" r:id="rId34"/>
    <p:sldId id="377" r:id="rId35"/>
    <p:sldId id="467" r:id="rId36"/>
    <p:sldId id="447" r:id="rId37"/>
    <p:sldId id="372" r:id="rId38"/>
    <p:sldId id="371" r:id="rId39"/>
    <p:sldId id="468" r:id="rId40"/>
    <p:sldId id="370" r:id="rId41"/>
    <p:sldId id="369" r:id="rId42"/>
    <p:sldId id="441" r:id="rId43"/>
  </p:sldIdLst>
  <p:sldSz cx="9144000" cy="6858000" type="screen4x3"/>
  <p:notesSz cx="7010400" cy="9296400"/>
  <p:defaultTextStyle>
    <a:defPPr>
      <a:defRPr lang="en-US"/>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C00"/>
    <a:srgbClr val="004B8D"/>
    <a:srgbClr val="263D7E"/>
    <a:srgbClr val="007D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A84A23B-FEF0-4D23-A52F-1062F2263A06}" v="2" dt="2025-03-03T15:32:27.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085" autoAdjust="0"/>
  </p:normalViewPr>
  <p:slideViewPr>
    <p:cSldViewPr snapToGrid="0">
      <p:cViewPr varScale="1">
        <p:scale>
          <a:sx n="54" d="100"/>
          <a:sy n="54" d="100"/>
        </p:scale>
        <p:origin x="152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8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8E0F511-23A9-4252-89F9-77EBF7A5CACC}"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0EA95984-0E12-4B0B-94A3-D84D6929DFDC}">
      <dgm:prSet phldrT="[Text]"/>
      <dgm:spPr/>
      <dgm:t>
        <a:bodyPr/>
        <a:lstStyle/>
        <a:p>
          <a:r>
            <a:rPr lang="en-US" dirty="0"/>
            <a:t>MWNS</a:t>
          </a:r>
        </a:p>
      </dgm:t>
    </dgm:pt>
    <dgm:pt modelId="{434EBC63-60EC-4A16-9E65-57CBD63F7F3F}" type="parTrans" cxnId="{193FE2E7-CB11-4AC2-B22E-243857078F0E}">
      <dgm:prSet/>
      <dgm:spPr/>
      <dgm:t>
        <a:bodyPr/>
        <a:lstStyle/>
        <a:p>
          <a:endParaRPr lang="en-US"/>
        </a:p>
      </dgm:t>
    </dgm:pt>
    <dgm:pt modelId="{E03DC299-2CF5-49E4-8C07-3F55BFC4815C}" type="sibTrans" cxnId="{193FE2E7-CB11-4AC2-B22E-243857078F0E}">
      <dgm:prSet/>
      <dgm:spPr/>
      <dgm:t>
        <a:bodyPr/>
        <a:lstStyle/>
        <a:p>
          <a:endParaRPr lang="en-US"/>
        </a:p>
      </dgm:t>
    </dgm:pt>
    <dgm:pt modelId="{AF87941C-AF11-4026-91A1-271971796B92}">
      <dgm:prSet phldrT="[Text]"/>
      <dgm:spPr/>
      <dgm:t>
        <a:bodyPr/>
        <a:lstStyle/>
        <a:p>
          <a:r>
            <a:rPr lang="en-US" dirty="0"/>
            <a:t>ATNS</a:t>
          </a:r>
        </a:p>
      </dgm:t>
    </dgm:pt>
    <dgm:pt modelId="{FD9C3771-7EF3-44DC-916E-32A0A45391F8}" type="parTrans" cxnId="{1239AF54-A5CE-4850-8ACC-5A58EF6BEEA7}">
      <dgm:prSet/>
      <dgm:spPr/>
      <dgm:t>
        <a:bodyPr/>
        <a:lstStyle/>
        <a:p>
          <a:endParaRPr lang="en-US"/>
        </a:p>
      </dgm:t>
    </dgm:pt>
    <dgm:pt modelId="{26A40D16-63FD-4D78-BE28-DFFBFCBBC0E2}" type="sibTrans" cxnId="{1239AF54-A5CE-4850-8ACC-5A58EF6BEEA7}">
      <dgm:prSet/>
      <dgm:spPr/>
      <dgm:t>
        <a:bodyPr/>
        <a:lstStyle/>
        <a:p>
          <a:endParaRPr lang="en-US"/>
        </a:p>
      </dgm:t>
    </dgm:pt>
    <dgm:pt modelId="{E8A4AA8E-E360-427A-9CBF-A6735F3FC90F}">
      <dgm:prSet phldrT="[Text]"/>
      <dgm:spPr/>
      <dgm:t>
        <a:bodyPr/>
        <a:lstStyle/>
        <a:p>
          <a:r>
            <a:rPr lang="en-US" dirty="0"/>
            <a:t>CDNS</a:t>
          </a:r>
        </a:p>
      </dgm:t>
    </dgm:pt>
    <dgm:pt modelId="{B80BAFE0-3069-4345-8040-59D0F357EE02}" type="parTrans" cxnId="{ABDE4295-FF12-4988-8D5E-AE795778F733}">
      <dgm:prSet/>
      <dgm:spPr/>
      <dgm:t>
        <a:bodyPr/>
        <a:lstStyle/>
        <a:p>
          <a:endParaRPr lang="en-US"/>
        </a:p>
      </dgm:t>
    </dgm:pt>
    <dgm:pt modelId="{BD98D5F6-A27D-48B2-B421-C824D6876B6B}" type="sibTrans" cxnId="{ABDE4295-FF12-4988-8D5E-AE795778F733}">
      <dgm:prSet/>
      <dgm:spPr/>
      <dgm:t>
        <a:bodyPr/>
        <a:lstStyle/>
        <a:p>
          <a:endParaRPr lang="en-US"/>
        </a:p>
      </dgm:t>
    </dgm:pt>
    <dgm:pt modelId="{CF501E9A-148D-4917-BFBE-88CD72CB1B43}">
      <dgm:prSet phldrT="[Text]"/>
      <dgm:spPr/>
      <dgm:t>
        <a:bodyPr/>
        <a:lstStyle/>
        <a:p>
          <a:r>
            <a:rPr lang="en-US" dirty="0"/>
            <a:t>GV</a:t>
          </a:r>
        </a:p>
      </dgm:t>
    </dgm:pt>
    <dgm:pt modelId="{5860FEBD-2CCD-4519-9282-39A620C44032}" type="parTrans" cxnId="{6B80BA0A-97DA-4284-B8FC-DE5CE462B22B}">
      <dgm:prSet/>
      <dgm:spPr/>
      <dgm:t>
        <a:bodyPr/>
        <a:lstStyle/>
        <a:p>
          <a:endParaRPr lang="en-US"/>
        </a:p>
      </dgm:t>
    </dgm:pt>
    <dgm:pt modelId="{DF619E1B-EE22-4263-8C04-76BC89DA1C1F}" type="sibTrans" cxnId="{6B80BA0A-97DA-4284-B8FC-DE5CE462B22B}">
      <dgm:prSet/>
      <dgm:spPr/>
      <dgm:t>
        <a:bodyPr/>
        <a:lstStyle/>
        <a:p>
          <a:endParaRPr lang="en-US"/>
        </a:p>
      </dgm:t>
    </dgm:pt>
    <dgm:pt modelId="{00FB3451-C368-4134-A07F-79FF01E6FCCE}">
      <dgm:prSet phldrT="[Text]"/>
      <dgm:spPr/>
      <dgm:t>
        <a:bodyPr/>
        <a:lstStyle/>
        <a:p>
          <a:r>
            <a:rPr lang="en-US" dirty="0"/>
            <a:t>IV</a:t>
          </a:r>
        </a:p>
      </dgm:t>
    </dgm:pt>
    <dgm:pt modelId="{819CAB24-5768-4A10-A417-86319CE24341}" type="parTrans" cxnId="{B787246A-4B0D-44BF-9F77-38989A292A90}">
      <dgm:prSet/>
      <dgm:spPr/>
      <dgm:t>
        <a:bodyPr/>
        <a:lstStyle/>
        <a:p>
          <a:endParaRPr lang="en-US"/>
        </a:p>
      </dgm:t>
    </dgm:pt>
    <dgm:pt modelId="{14BFCF3D-5E37-44B5-876D-CC766F01B2BD}" type="sibTrans" cxnId="{B787246A-4B0D-44BF-9F77-38989A292A90}">
      <dgm:prSet/>
      <dgm:spPr/>
      <dgm:t>
        <a:bodyPr/>
        <a:lstStyle/>
        <a:p>
          <a:endParaRPr lang="en-US"/>
        </a:p>
      </dgm:t>
    </dgm:pt>
    <dgm:pt modelId="{9C7129F8-8AA0-48D7-9051-A43C376C3C99}" type="pres">
      <dgm:prSet presAssocID="{28E0F511-23A9-4252-89F9-77EBF7A5CACC}" presName="Name0" presStyleCnt="0">
        <dgm:presLayoutVars>
          <dgm:chMax val="1"/>
          <dgm:dir/>
          <dgm:animLvl val="ctr"/>
          <dgm:resizeHandles val="exact"/>
        </dgm:presLayoutVars>
      </dgm:prSet>
      <dgm:spPr/>
    </dgm:pt>
    <dgm:pt modelId="{6647B988-44EA-410E-94CC-9A12A28A6001}" type="pres">
      <dgm:prSet presAssocID="{0EA95984-0E12-4B0B-94A3-D84D6929DFDC}" presName="centerShape" presStyleLbl="node0" presStyleIdx="0" presStyleCnt="1"/>
      <dgm:spPr/>
    </dgm:pt>
    <dgm:pt modelId="{B59999CB-0C29-4ECC-BFBD-52A3FC2B29BC}" type="pres">
      <dgm:prSet presAssocID="{AF87941C-AF11-4026-91A1-271971796B92}" presName="node" presStyleLbl="node1" presStyleIdx="0" presStyleCnt="4">
        <dgm:presLayoutVars>
          <dgm:bulletEnabled val="1"/>
        </dgm:presLayoutVars>
      </dgm:prSet>
      <dgm:spPr/>
    </dgm:pt>
    <dgm:pt modelId="{53B45C5C-BC62-43D2-8645-7F74471C7174}" type="pres">
      <dgm:prSet presAssocID="{AF87941C-AF11-4026-91A1-271971796B92}" presName="dummy" presStyleCnt="0"/>
      <dgm:spPr/>
    </dgm:pt>
    <dgm:pt modelId="{603FB1EC-B4B7-48F7-AE98-D3CD4017CC15}" type="pres">
      <dgm:prSet presAssocID="{26A40D16-63FD-4D78-BE28-DFFBFCBBC0E2}" presName="sibTrans" presStyleLbl="sibTrans2D1" presStyleIdx="0" presStyleCnt="4"/>
      <dgm:spPr/>
    </dgm:pt>
    <dgm:pt modelId="{959C4109-052F-453E-B4E6-C0E2C81B1665}" type="pres">
      <dgm:prSet presAssocID="{E8A4AA8E-E360-427A-9CBF-A6735F3FC90F}" presName="node" presStyleLbl="node1" presStyleIdx="1" presStyleCnt="4">
        <dgm:presLayoutVars>
          <dgm:bulletEnabled val="1"/>
        </dgm:presLayoutVars>
      </dgm:prSet>
      <dgm:spPr/>
    </dgm:pt>
    <dgm:pt modelId="{DC90B5E3-6E2E-4CBE-B548-64772F0F98AD}" type="pres">
      <dgm:prSet presAssocID="{E8A4AA8E-E360-427A-9CBF-A6735F3FC90F}" presName="dummy" presStyleCnt="0"/>
      <dgm:spPr/>
    </dgm:pt>
    <dgm:pt modelId="{F7CFC5B9-2914-4BFC-AFB8-7EFFFEBF1C4F}" type="pres">
      <dgm:prSet presAssocID="{BD98D5F6-A27D-48B2-B421-C824D6876B6B}" presName="sibTrans" presStyleLbl="sibTrans2D1" presStyleIdx="1" presStyleCnt="4"/>
      <dgm:spPr/>
    </dgm:pt>
    <dgm:pt modelId="{188E6C17-0483-4A17-B775-5DDA1A1FC1B2}" type="pres">
      <dgm:prSet presAssocID="{CF501E9A-148D-4917-BFBE-88CD72CB1B43}" presName="node" presStyleLbl="node1" presStyleIdx="2" presStyleCnt="4" custRadScaleRad="101126">
        <dgm:presLayoutVars>
          <dgm:bulletEnabled val="1"/>
        </dgm:presLayoutVars>
      </dgm:prSet>
      <dgm:spPr/>
    </dgm:pt>
    <dgm:pt modelId="{028FAA0B-310E-4CD2-AB03-659FCBF2EFBA}" type="pres">
      <dgm:prSet presAssocID="{CF501E9A-148D-4917-BFBE-88CD72CB1B43}" presName="dummy" presStyleCnt="0"/>
      <dgm:spPr/>
    </dgm:pt>
    <dgm:pt modelId="{A71C1D80-724F-43C6-9751-25B0C12F8CF8}" type="pres">
      <dgm:prSet presAssocID="{DF619E1B-EE22-4263-8C04-76BC89DA1C1F}" presName="sibTrans" presStyleLbl="sibTrans2D1" presStyleIdx="2" presStyleCnt="4"/>
      <dgm:spPr/>
    </dgm:pt>
    <dgm:pt modelId="{0F46BD29-A87C-4B67-A2B5-88ED63207DA1}" type="pres">
      <dgm:prSet presAssocID="{00FB3451-C368-4134-A07F-79FF01E6FCCE}" presName="node" presStyleLbl="node1" presStyleIdx="3" presStyleCnt="4">
        <dgm:presLayoutVars>
          <dgm:bulletEnabled val="1"/>
        </dgm:presLayoutVars>
      </dgm:prSet>
      <dgm:spPr/>
    </dgm:pt>
    <dgm:pt modelId="{14CFB91B-4A2F-4B93-854F-F41C42CC6A70}" type="pres">
      <dgm:prSet presAssocID="{00FB3451-C368-4134-A07F-79FF01E6FCCE}" presName="dummy" presStyleCnt="0"/>
      <dgm:spPr/>
    </dgm:pt>
    <dgm:pt modelId="{0439039F-75B8-41E2-A4EF-4906984A9E4A}" type="pres">
      <dgm:prSet presAssocID="{14BFCF3D-5E37-44B5-876D-CC766F01B2BD}" presName="sibTrans" presStyleLbl="sibTrans2D1" presStyleIdx="3" presStyleCnt="4"/>
      <dgm:spPr/>
    </dgm:pt>
  </dgm:ptLst>
  <dgm:cxnLst>
    <dgm:cxn modelId="{6B80BA0A-97DA-4284-B8FC-DE5CE462B22B}" srcId="{0EA95984-0E12-4B0B-94A3-D84D6929DFDC}" destId="{CF501E9A-148D-4917-BFBE-88CD72CB1B43}" srcOrd="2" destOrd="0" parTransId="{5860FEBD-2CCD-4519-9282-39A620C44032}" sibTransId="{DF619E1B-EE22-4263-8C04-76BC89DA1C1F}"/>
    <dgm:cxn modelId="{BCD40D2C-592E-419C-B362-0D0D85669928}" type="presOf" srcId="{CF501E9A-148D-4917-BFBE-88CD72CB1B43}" destId="{188E6C17-0483-4A17-B775-5DDA1A1FC1B2}" srcOrd="0" destOrd="0" presId="urn:microsoft.com/office/officeart/2005/8/layout/radial6"/>
    <dgm:cxn modelId="{F689BB39-7581-4502-A858-4AA05312FC1C}" type="presOf" srcId="{DF619E1B-EE22-4263-8C04-76BC89DA1C1F}" destId="{A71C1D80-724F-43C6-9751-25B0C12F8CF8}" srcOrd="0" destOrd="0" presId="urn:microsoft.com/office/officeart/2005/8/layout/radial6"/>
    <dgm:cxn modelId="{5408783C-D6CF-4D18-83F8-5314BE2F406D}" type="presOf" srcId="{E8A4AA8E-E360-427A-9CBF-A6735F3FC90F}" destId="{959C4109-052F-453E-B4E6-C0E2C81B1665}" srcOrd="0" destOrd="0" presId="urn:microsoft.com/office/officeart/2005/8/layout/radial6"/>
    <dgm:cxn modelId="{B787246A-4B0D-44BF-9F77-38989A292A90}" srcId="{0EA95984-0E12-4B0B-94A3-D84D6929DFDC}" destId="{00FB3451-C368-4134-A07F-79FF01E6FCCE}" srcOrd="3" destOrd="0" parTransId="{819CAB24-5768-4A10-A417-86319CE24341}" sibTransId="{14BFCF3D-5E37-44B5-876D-CC766F01B2BD}"/>
    <dgm:cxn modelId="{3E9B744C-3184-43CF-858B-66242B66E2E3}" type="presOf" srcId="{AF87941C-AF11-4026-91A1-271971796B92}" destId="{B59999CB-0C29-4ECC-BFBD-52A3FC2B29BC}" srcOrd="0" destOrd="0" presId="urn:microsoft.com/office/officeart/2005/8/layout/radial6"/>
    <dgm:cxn modelId="{1239AF54-A5CE-4850-8ACC-5A58EF6BEEA7}" srcId="{0EA95984-0E12-4B0B-94A3-D84D6929DFDC}" destId="{AF87941C-AF11-4026-91A1-271971796B92}" srcOrd="0" destOrd="0" parTransId="{FD9C3771-7EF3-44DC-916E-32A0A45391F8}" sibTransId="{26A40D16-63FD-4D78-BE28-DFFBFCBBC0E2}"/>
    <dgm:cxn modelId="{EC73C082-2418-4784-99BC-9789BF506266}" type="presOf" srcId="{BD98D5F6-A27D-48B2-B421-C824D6876B6B}" destId="{F7CFC5B9-2914-4BFC-AFB8-7EFFFEBF1C4F}" srcOrd="0" destOrd="0" presId="urn:microsoft.com/office/officeart/2005/8/layout/radial6"/>
    <dgm:cxn modelId="{D507FA87-88FB-4841-9F59-17B28DF9AFCE}" type="presOf" srcId="{26A40D16-63FD-4D78-BE28-DFFBFCBBC0E2}" destId="{603FB1EC-B4B7-48F7-AE98-D3CD4017CC15}" srcOrd="0" destOrd="0" presId="urn:microsoft.com/office/officeart/2005/8/layout/radial6"/>
    <dgm:cxn modelId="{6E0EFD87-53EA-4430-A525-62739DF9121E}" type="presOf" srcId="{28E0F511-23A9-4252-89F9-77EBF7A5CACC}" destId="{9C7129F8-8AA0-48D7-9051-A43C376C3C99}" srcOrd="0" destOrd="0" presId="urn:microsoft.com/office/officeart/2005/8/layout/radial6"/>
    <dgm:cxn modelId="{ABDE4295-FF12-4988-8D5E-AE795778F733}" srcId="{0EA95984-0E12-4B0B-94A3-D84D6929DFDC}" destId="{E8A4AA8E-E360-427A-9CBF-A6735F3FC90F}" srcOrd="1" destOrd="0" parTransId="{B80BAFE0-3069-4345-8040-59D0F357EE02}" sibTransId="{BD98D5F6-A27D-48B2-B421-C824D6876B6B}"/>
    <dgm:cxn modelId="{4C531B99-9CCA-47D1-AF42-CA7889424B73}" type="presOf" srcId="{00FB3451-C368-4134-A07F-79FF01E6FCCE}" destId="{0F46BD29-A87C-4B67-A2B5-88ED63207DA1}" srcOrd="0" destOrd="0" presId="urn:microsoft.com/office/officeart/2005/8/layout/radial6"/>
    <dgm:cxn modelId="{D0B993BC-87C0-4A1A-AB7B-EF1C72007001}" type="presOf" srcId="{0EA95984-0E12-4B0B-94A3-D84D6929DFDC}" destId="{6647B988-44EA-410E-94CC-9A12A28A6001}" srcOrd="0" destOrd="0" presId="urn:microsoft.com/office/officeart/2005/8/layout/radial6"/>
    <dgm:cxn modelId="{193FE2E7-CB11-4AC2-B22E-243857078F0E}" srcId="{28E0F511-23A9-4252-89F9-77EBF7A5CACC}" destId="{0EA95984-0E12-4B0B-94A3-D84D6929DFDC}" srcOrd="0" destOrd="0" parTransId="{434EBC63-60EC-4A16-9E65-57CBD63F7F3F}" sibTransId="{E03DC299-2CF5-49E4-8C07-3F55BFC4815C}"/>
    <dgm:cxn modelId="{623DC2F3-4DB3-4897-B347-C34B1DA79AA0}" type="presOf" srcId="{14BFCF3D-5E37-44B5-876D-CC766F01B2BD}" destId="{0439039F-75B8-41E2-A4EF-4906984A9E4A}" srcOrd="0" destOrd="0" presId="urn:microsoft.com/office/officeart/2005/8/layout/radial6"/>
    <dgm:cxn modelId="{3E8FE944-0044-4901-BFF7-218E674AAF37}" type="presParOf" srcId="{9C7129F8-8AA0-48D7-9051-A43C376C3C99}" destId="{6647B988-44EA-410E-94CC-9A12A28A6001}" srcOrd="0" destOrd="0" presId="urn:microsoft.com/office/officeart/2005/8/layout/radial6"/>
    <dgm:cxn modelId="{C7391B1D-C938-4904-9D91-654E56153E2F}" type="presParOf" srcId="{9C7129F8-8AA0-48D7-9051-A43C376C3C99}" destId="{B59999CB-0C29-4ECC-BFBD-52A3FC2B29BC}" srcOrd="1" destOrd="0" presId="urn:microsoft.com/office/officeart/2005/8/layout/radial6"/>
    <dgm:cxn modelId="{B730654C-F036-428E-BA37-C49CE5D9FC07}" type="presParOf" srcId="{9C7129F8-8AA0-48D7-9051-A43C376C3C99}" destId="{53B45C5C-BC62-43D2-8645-7F74471C7174}" srcOrd="2" destOrd="0" presId="urn:microsoft.com/office/officeart/2005/8/layout/radial6"/>
    <dgm:cxn modelId="{1E0B284F-7141-4412-A2A5-4F83C84FB993}" type="presParOf" srcId="{9C7129F8-8AA0-48D7-9051-A43C376C3C99}" destId="{603FB1EC-B4B7-48F7-AE98-D3CD4017CC15}" srcOrd="3" destOrd="0" presId="urn:microsoft.com/office/officeart/2005/8/layout/radial6"/>
    <dgm:cxn modelId="{8AB54274-A96C-4143-8E34-CD1C6413DF1A}" type="presParOf" srcId="{9C7129F8-8AA0-48D7-9051-A43C376C3C99}" destId="{959C4109-052F-453E-B4E6-C0E2C81B1665}" srcOrd="4" destOrd="0" presId="urn:microsoft.com/office/officeart/2005/8/layout/radial6"/>
    <dgm:cxn modelId="{07105546-6F13-4E41-87B6-8ED1199E967E}" type="presParOf" srcId="{9C7129F8-8AA0-48D7-9051-A43C376C3C99}" destId="{DC90B5E3-6E2E-4CBE-B548-64772F0F98AD}" srcOrd="5" destOrd="0" presId="urn:microsoft.com/office/officeart/2005/8/layout/radial6"/>
    <dgm:cxn modelId="{D9244A5C-A38B-4343-8E2E-FA755323753F}" type="presParOf" srcId="{9C7129F8-8AA0-48D7-9051-A43C376C3C99}" destId="{F7CFC5B9-2914-4BFC-AFB8-7EFFFEBF1C4F}" srcOrd="6" destOrd="0" presId="urn:microsoft.com/office/officeart/2005/8/layout/radial6"/>
    <dgm:cxn modelId="{E570B2E2-8C74-4B46-A219-A8AAEAE6137A}" type="presParOf" srcId="{9C7129F8-8AA0-48D7-9051-A43C376C3C99}" destId="{188E6C17-0483-4A17-B775-5DDA1A1FC1B2}" srcOrd="7" destOrd="0" presId="urn:microsoft.com/office/officeart/2005/8/layout/radial6"/>
    <dgm:cxn modelId="{2FD689BA-9F1E-4410-9C44-7597EE367D82}" type="presParOf" srcId="{9C7129F8-8AA0-48D7-9051-A43C376C3C99}" destId="{028FAA0B-310E-4CD2-AB03-659FCBF2EFBA}" srcOrd="8" destOrd="0" presId="urn:microsoft.com/office/officeart/2005/8/layout/radial6"/>
    <dgm:cxn modelId="{734C07EB-214B-44EE-B8B2-FB13BC2EB139}" type="presParOf" srcId="{9C7129F8-8AA0-48D7-9051-A43C376C3C99}" destId="{A71C1D80-724F-43C6-9751-25B0C12F8CF8}" srcOrd="9" destOrd="0" presId="urn:microsoft.com/office/officeart/2005/8/layout/radial6"/>
    <dgm:cxn modelId="{53DFBB0C-452A-47EE-B0C2-D86F46CDB022}" type="presParOf" srcId="{9C7129F8-8AA0-48D7-9051-A43C376C3C99}" destId="{0F46BD29-A87C-4B67-A2B5-88ED63207DA1}" srcOrd="10" destOrd="0" presId="urn:microsoft.com/office/officeart/2005/8/layout/radial6"/>
    <dgm:cxn modelId="{077A4041-7FFB-42EC-83FF-52442DFE5292}" type="presParOf" srcId="{9C7129F8-8AA0-48D7-9051-A43C376C3C99}" destId="{14CFB91B-4A2F-4B93-854F-F41C42CC6A70}" srcOrd="11" destOrd="0" presId="urn:microsoft.com/office/officeart/2005/8/layout/radial6"/>
    <dgm:cxn modelId="{441A5035-EE0C-45B3-AF67-A521D2329545}" type="presParOf" srcId="{9C7129F8-8AA0-48D7-9051-A43C376C3C99}" destId="{0439039F-75B8-41E2-A4EF-4906984A9E4A}"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9039F-75B8-41E2-A4EF-4906984A9E4A}">
      <dsp:nvSpPr>
        <dsp:cNvPr id="0" name=""/>
        <dsp:cNvSpPr/>
      </dsp:nvSpPr>
      <dsp:spPr>
        <a:xfrm>
          <a:off x="716404" y="277347"/>
          <a:ext cx="1853950" cy="1853950"/>
        </a:xfrm>
        <a:prstGeom prst="blockArc">
          <a:avLst>
            <a:gd name="adj1" fmla="val 10800000"/>
            <a:gd name="adj2" fmla="val 162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1C1D80-724F-43C6-9751-25B0C12F8CF8}">
      <dsp:nvSpPr>
        <dsp:cNvPr id="0" name=""/>
        <dsp:cNvSpPr/>
      </dsp:nvSpPr>
      <dsp:spPr>
        <a:xfrm>
          <a:off x="716404" y="277384"/>
          <a:ext cx="1853950" cy="1853950"/>
        </a:xfrm>
        <a:prstGeom prst="blockArc">
          <a:avLst>
            <a:gd name="adj1" fmla="val 5400000"/>
            <a:gd name="adj2" fmla="val 10800141"/>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7CFC5B9-2914-4BFC-AFB8-7EFFFEBF1C4F}">
      <dsp:nvSpPr>
        <dsp:cNvPr id="0" name=""/>
        <dsp:cNvSpPr/>
      </dsp:nvSpPr>
      <dsp:spPr>
        <a:xfrm>
          <a:off x="716404" y="277384"/>
          <a:ext cx="1853950" cy="1853950"/>
        </a:xfrm>
        <a:prstGeom prst="blockArc">
          <a:avLst>
            <a:gd name="adj1" fmla="val 21599859"/>
            <a:gd name="adj2" fmla="val 540000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03FB1EC-B4B7-48F7-AE98-D3CD4017CC15}">
      <dsp:nvSpPr>
        <dsp:cNvPr id="0" name=""/>
        <dsp:cNvSpPr/>
      </dsp:nvSpPr>
      <dsp:spPr>
        <a:xfrm>
          <a:off x="716404" y="277347"/>
          <a:ext cx="1853950" cy="1853950"/>
        </a:xfrm>
        <a:prstGeom prst="blockArc">
          <a:avLst>
            <a:gd name="adj1" fmla="val 16200000"/>
            <a:gd name="adj2" fmla="val 0"/>
            <a:gd name="adj3" fmla="val 464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47B988-44EA-410E-94CC-9A12A28A6001}">
      <dsp:nvSpPr>
        <dsp:cNvPr id="0" name=""/>
        <dsp:cNvSpPr/>
      </dsp:nvSpPr>
      <dsp:spPr>
        <a:xfrm>
          <a:off x="1216486" y="777428"/>
          <a:ext cx="853787" cy="85378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MWNS</a:t>
          </a:r>
        </a:p>
      </dsp:txBody>
      <dsp:txXfrm>
        <a:off x="1341520" y="902462"/>
        <a:ext cx="603719" cy="603719"/>
      </dsp:txXfrm>
    </dsp:sp>
    <dsp:sp modelId="{B59999CB-0C29-4ECC-BFBD-52A3FC2B29BC}">
      <dsp:nvSpPr>
        <dsp:cNvPr id="0" name=""/>
        <dsp:cNvSpPr/>
      </dsp:nvSpPr>
      <dsp:spPr>
        <a:xfrm>
          <a:off x="1344554" y="37"/>
          <a:ext cx="597651" cy="597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ATNS</a:t>
          </a:r>
        </a:p>
      </dsp:txBody>
      <dsp:txXfrm>
        <a:off x="1432078" y="87561"/>
        <a:ext cx="422603" cy="422603"/>
      </dsp:txXfrm>
    </dsp:sp>
    <dsp:sp modelId="{959C4109-052F-453E-B4E6-C0E2C81B1665}">
      <dsp:nvSpPr>
        <dsp:cNvPr id="0" name=""/>
        <dsp:cNvSpPr/>
      </dsp:nvSpPr>
      <dsp:spPr>
        <a:xfrm>
          <a:off x="2250014" y="905496"/>
          <a:ext cx="597651" cy="597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CDNS</a:t>
          </a:r>
        </a:p>
      </dsp:txBody>
      <dsp:txXfrm>
        <a:off x="2337538" y="993020"/>
        <a:ext cx="422603" cy="422603"/>
      </dsp:txXfrm>
    </dsp:sp>
    <dsp:sp modelId="{188E6C17-0483-4A17-B775-5DDA1A1FC1B2}">
      <dsp:nvSpPr>
        <dsp:cNvPr id="0" name=""/>
        <dsp:cNvSpPr/>
      </dsp:nvSpPr>
      <dsp:spPr>
        <a:xfrm>
          <a:off x="1344554" y="1810993"/>
          <a:ext cx="597651" cy="597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GV</a:t>
          </a:r>
        </a:p>
      </dsp:txBody>
      <dsp:txXfrm>
        <a:off x="1432078" y="1898517"/>
        <a:ext cx="422603" cy="422603"/>
      </dsp:txXfrm>
    </dsp:sp>
    <dsp:sp modelId="{0F46BD29-A87C-4B67-A2B5-88ED63207DA1}">
      <dsp:nvSpPr>
        <dsp:cNvPr id="0" name=""/>
        <dsp:cNvSpPr/>
      </dsp:nvSpPr>
      <dsp:spPr>
        <a:xfrm>
          <a:off x="439094" y="905496"/>
          <a:ext cx="597651" cy="59765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IV</a:t>
          </a:r>
        </a:p>
      </dsp:txBody>
      <dsp:txXfrm>
        <a:off x="526618" y="993020"/>
        <a:ext cx="422603" cy="422603"/>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w="9525">
            <a:noFill/>
            <a:miter lim="800000"/>
            <a:headEnd/>
            <a:tailEnd/>
          </a:ln>
        </p:spPr>
        <p:txBody>
          <a:bodyPr vert="horz" wrap="square" lIns="93169" tIns="46584" rIns="93169" bIns="46584" numCol="1" anchor="t" anchorCtr="0" compatLnSpc="1">
            <a:prstTxWarp prst="textNoShape">
              <a:avLst/>
            </a:prstTxWarp>
          </a:bodyPr>
          <a:lstStyle>
            <a:lvl1pPr algn="l" defTabSz="904875">
              <a:defRPr sz="1200"/>
            </a:lvl1pPr>
          </a:lstStyle>
          <a:p>
            <a:pPr>
              <a:defRPr/>
            </a:pPr>
            <a:endParaRPr lang="en-US"/>
          </a:p>
        </p:txBody>
      </p:sp>
      <p:sp>
        <p:nvSpPr>
          <p:cNvPr id="3" name="Date Placeholder 2"/>
          <p:cNvSpPr>
            <a:spLocks noGrp="1"/>
          </p:cNvSpPr>
          <p:nvPr>
            <p:ph type="dt" sz="quarter" idx="1"/>
          </p:nvPr>
        </p:nvSpPr>
        <p:spPr bwMode="auto">
          <a:xfrm>
            <a:off x="3970338" y="0"/>
            <a:ext cx="3038475" cy="465138"/>
          </a:xfrm>
          <a:prstGeom prst="rect">
            <a:avLst/>
          </a:prstGeom>
          <a:noFill/>
          <a:ln w="9525">
            <a:noFill/>
            <a:miter lim="800000"/>
            <a:headEnd/>
            <a:tailEnd/>
          </a:ln>
        </p:spPr>
        <p:txBody>
          <a:bodyPr vert="horz" wrap="square" lIns="93169" tIns="46584" rIns="93169" bIns="46584" numCol="1" anchor="t" anchorCtr="0" compatLnSpc="1">
            <a:prstTxWarp prst="textNoShape">
              <a:avLst/>
            </a:prstTxWarp>
          </a:bodyPr>
          <a:lstStyle>
            <a:lvl1pPr algn="r" defTabSz="904875">
              <a:defRPr sz="1200"/>
            </a:lvl1pPr>
          </a:lstStyle>
          <a:p>
            <a:pPr>
              <a:defRPr/>
            </a:pPr>
            <a:fld id="{B9BA8EC0-089C-4C73-8BD2-3864BA54029D}" type="datetimeFigureOut">
              <a:rPr lang="en-US"/>
              <a:pPr>
                <a:defRPr/>
              </a:pPr>
              <a:t>8/21/2026</a:t>
            </a:fld>
            <a:endParaRPr lang="en-US"/>
          </a:p>
        </p:txBody>
      </p:sp>
      <p:sp>
        <p:nvSpPr>
          <p:cNvPr id="4" name="Footer Placeholder 3"/>
          <p:cNvSpPr>
            <a:spLocks noGrp="1"/>
          </p:cNvSpPr>
          <p:nvPr>
            <p:ph type="ftr" sz="quarter" idx="2"/>
          </p:nvPr>
        </p:nvSpPr>
        <p:spPr bwMode="auto">
          <a:xfrm>
            <a:off x="0" y="8829675"/>
            <a:ext cx="3038475" cy="465138"/>
          </a:xfrm>
          <a:prstGeom prst="rect">
            <a:avLst/>
          </a:prstGeom>
          <a:noFill/>
          <a:ln w="9525">
            <a:noFill/>
            <a:miter lim="800000"/>
            <a:headEnd/>
            <a:tailEnd/>
          </a:ln>
        </p:spPr>
        <p:txBody>
          <a:bodyPr vert="horz" wrap="square" lIns="93169" tIns="46584" rIns="93169" bIns="46584" numCol="1" anchor="b" anchorCtr="0" compatLnSpc="1">
            <a:prstTxWarp prst="textNoShape">
              <a:avLst/>
            </a:prstTxWarp>
          </a:bodyPr>
          <a:lstStyle>
            <a:lvl1pPr algn="l" defTabSz="904875">
              <a:defRPr sz="1200"/>
            </a:lvl1pPr>
          </a:lstStyle>
          <a:p>
            <a:pPr>
              <a:defRPr/>
            </a:pPr>
            <a:endParaRPr lang="en-US"/>
          </a:p>
        </p:txBody>
      </p:sp>
      <p:sp>
        <p:nvSpPr>
          <p:cNvPr id="5" name="Slide Number Placeholder 4"/>
          <p:cNvSpPr>
            <a:spLocks noGrp="1"/>
          </p:cNvSpPr>
          <p:nvPr>
            <p:ph type="sldNum" sz="quarter" idx="3"/>
          </p:nvPr>
        </p:nvSpPr>
        <p:spPr bwMode="auto">
          <a:xfrm>
            <a:off x="3970338" y="8829675"/>
            <a:ext cx="3038475" cy="465138"/>
          </a:xfrm>
          <a:prstGeom prst="rect">
            <a:avLst/>
          </a:prstGeom>
          <a:noFill/>
          <a:ln w="9525">
            <a:noFill/>
            <a:miter lim="800000"/>
            <a:headEnd/>
            <a:tailEnd/>
          </a:ln>
        </p:spPr>
        <p:txBody>
          <a:bodyPr vert="horz" wrap="square" lIns="93169" tIns="46584" rIns="93169" bIns="46584" numCol="1" anchor="b" anchorCtr="0" compatLnSpc="1">
            <a:prstTxWarp prst="textNoShape">
              <a:avLst/>
            </a:prstTxWarp>
          </a:bodyPr>
          <a:lstStyle>
            <a:lvl1pPr algn="r" defTabSz="904875">
              <a:defRPr sz="1200"/>
            </a:lvl1pPr>
          </a:lstStyle>
          <a:p>
            <a:pPr>
              <a:defRPr/>
            </a:pPr>
            <a:fld id="{4092BED3-ECBC-4ADA-A17B-EBD6004CDC02}" type="slidenum">
              <a:rPr lang="en-US"/>
              <a:pPr>
                <a:defRPr/>
              </a:pPr>
              <a:t>‹#›</a:t>
            </a:fld>
            <a:endParaRPr lang="en-US"/>
          </a:p>
        </p:txBody>
      </p:sp>
    </p:spTree>
    <p:extLst>
      <p:ext uri="{BB962C8B-B14F-4D97-AF65-F5344CB8AC3E}">
        <p14:creationId xmlns:p14="http://schemas.microsoft.com/office/powerpoint/2010/main" val="1786824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w="9525">
            <a:noFill/>
            <a:miter lim="800000"/>
            <a:headEnd/>
            <a:tailEnd/>
          </a:ln>
        </p:spPr>
        <p:txBody>
          <a:bodyPr vert="horz" wrap="square" lIns="93169" tIns="46584" rIns="93169" bIns="46584" numCol="1" anchor="t" anchorCtr="0" compatLnSpc="1">
            <a:prstTxWarp prst="textNoShape">
              <a:avLst/>
            </a:prstTxWarp>
          </a:bodyPr>
          <a:lstStyle>
            <a:lvl1pPr algn="l" defTabSz="904875">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970338" y="0"/>
            <a:ext cx="3038475" cy="465138"/>
          </a:xfrm>
          <a:prstGeom prst="rect">
            <a:avLst/>
          </a:prstGeom>
          <a:noFill/>
          <a:ln w="9525">
            <a:noFill/>
            <a:miter lim="800000"/>
            <a:headEnd/>
            <a:tailEnd/>
          </a:ln>
        </p:spPr>
        <p:txBody>
          <a:bodyPr vert="horz" wrap="square" lIns="93169" tIns="46584" rIns="93169" bIns="46584" numCol="1" anchor="t" anchorCtr="0" compatLnSpc="1">
            <a:prstTxWarp prst="textNoShape">
              <a:avLst/>
            </a:prstTxWarp>
          </a:bodyPr>
          <a:lstStyle>
            <a:lvl1pPr algn="r" defTabSz="904875">
              <a:defRPr sz="1200">
                <a:latin typeface="Calibri" pitchFamily="34" charset="0"/>
              </a:defRPr>
            </a:lvl1pPr>
          </a:lstStyle>
          <a:p>
            <a:pPr>
              <a:defRPr/>
            </a:pPr>
            <a:fld id="{4C7706B7-0A53-4CD0-BFA3-D5EFF098BD39}" type="datetimeFigureOut">
              <a:rPr lang="en-US"/>
              <a:pPr>
                <a:defRPr/>
              </a:pPr>
              <a:t>8/21/2026</a:t>
            </a:fld>
            <a:endParaRPr lang="en-US"/>
          </a:p>
        </p:txBody>
      </p:sp>
      <p:sp>
        <p:nvSpPr>
          <p:cNvPr id="4" name="Slide Image Placeholder 3"/>
          <p:cNvSpPr>
            <a:spLocks noGrp="1" noRot="1" noChangeAspect="1"/>
          </p:cNvSpPr>
          <p:nvPr>
            <p:ph type="sldImg" idx="2"/>
          </p:nvPr>
        </p:nvSpPr>
        <p:spPr>
          <a:xfrm>
            <a:off x="1181100" y="696913"/>
            <a:ext cx="4649788" cy="3487737"/>
          </a:xfrm>
          <a:prstGeom prst="rect">
            <a:avLst/>
          </a:prstGeom>
          <a:noFill/>
          <a:ln w="12700">
            <a:solidFill>
              <a:prstClr val="black"/>
            </a:solidFill>
          </a:ln>
        </p:spPr>
        <p:txBody>
          <a:bodyPr vert="horz" lIns="94110" tIns="47055" rIns="94110" bIns="47055" rtlCol="0" anchor="ctr"/>
          <a:lstStyle/>
          <a:p>
            <a:pPr lvl="0"/>
            <a:endParaRPr lang="en-US" noProof="0"/>
          </a:p>
        </p:txBody>
      </p:sp>
      <p:sp>
        <p:nvSpPr>
          <p:cNvPr id="5" name="Notes Placeholder 4"/>
          <p:cNvSpPr>
            <a:spLocks noGrp="1"/>
          </p:cNvSpPr>
          <p:nvPr>
            <p:ph type="body" sz="quarter" idx="3"/>
          </p:nvPr>
        </p:nvSpPr>
        <p:spPr bwMode="auto">
          <a:xfrm>
            <a:off x="701675" y="4416425"/>
            <a:ext cx="5607050" cy="4183063"/>
          </a:xfrm>
          <a:prstGeom prst="rect">
            <a:avLst/>
          </a:prstGeom>
          <a:noFill/>
          <a:ln w="9525">
            <a:noFill/>
            <a:miter lim="800000"/>
            <a:headEnd/>
            <a:tailEnd/>
          </a:ln>
        </p:spPr>
        <p:txBody>
          <a:bodyPr vert="horz" wrap="square" lIns="93169" tIns="46584" rIns="93169" bIns="4658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0" y="8829675"/>
            <a:ext cx="3038475" cy="465138"/>
          </a:xfrm>
          <a:prstGeom prst="rect">
            <a:avLst/>
          </a:prstGeom>
          <a:noFill/>
          <a:ln w="9525">
            <a:noFill/>
            <a:miter lim="800000"/>
            <a:headEnd/>
            <a:tailEnd/>
          </a:ln>
        </p:spPr>
        <p:txBody>
          <a:bodyPr vert="horz" wrap="square" lIns="93169" tIns="46584" rIns="93169" bIns="46584" numCol="1" anchor="b" anchorCtr="0" compatLnSpc="1">
            <a:prstTxWarp prst="textNoShape">
              <a:avLst/>
            </a:prstTxWarp>
          </a:bodyPr>
          <a:lstStyle>
            <a:lvl1pPr algn="l" defTabSz="904875">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970338" y="8829675"/>
            <a:ext cx="3038475" cy="465138"/>
          </a:xfrm>
          <a:prstGeom prst="rect">
            <a:avLst/>
          </a:prstGeom>
          <a:noFill/>
          <a:ln w="9525">
            <a:noFill/>
            <a:miter lim="800000"/>
            <a:headEnd/>
            <a:tailEnd/>
          </a:ln>
        </p:spPr>
        <p:txBody>
          <a:bodyPr vert="horz" wrap="square" lIns="93169" tIns="46584" rIns="93169" bIns="46584" numCol="1" anchor="b" anchorCtr="0" compatLnSpc="1">
            <a:prstTxWarp prst="textNoShape">
              <a:avLst/>
            </a:prstTxWarp>
          </a:bodyPr>
          <a:lstStyle>
            <a:lvl1pPr algn="r" defTabSz="904875">
              <a:defRPr sz="1200">
                <a:latin typeface="Calibri" pitchFamily="34" charset="0"/>
              </a:defRPr>
            </a:lvl1pPr>
          </a:lstStyle>
          <a:p>
            <a:pPr>
              <a:defRPr/>
            </a:pPr>
            <a:fld id="{D529977E-C4FC-4E6F-B819-18217C0108CB}" type="slidenum">
              <a:rPr lang="en-US"/>
              <a:pPr>
                <a:defRPr/>
              </a:pPr>
              <a:t>‹#›</a:t>
            </a:fld>
            <a:endParaRPr lang="en-US"/>
          </a:p>
        </p:txBody>
      </p:sp>
    </p:spTree>
    <p:extLst>
      <p:ext uri="{BB962C8B-B14F-4D97-AF65-F5344CB8AC3E}">
        <p14:creationId xmlns:p14="http://schemas.microsoft.com/office/powerpoint/2010/main" val="42232048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p:cNvSpPr>
          <p:nvPr>
            <p:ph type="sldImg"/>
          </p:nvPr>
        </p:nvSpPr>
        <p:spPr bwMode="auto">
          <a:noFill/>
          <a:ln>
            <a:solidFill>
              <a:srgbClr val="000000"/>
            </a:solidFill>
            <a:miter lim="800000"/>
            <a:headEnd/>
            <a:tailEnd/>
          </a:ln>
        </p:spPr>
      </p:sp>
      <p:sp>
        <p:nvSpPr>
          <p:cNvPr id="7170" name="Notes Placeholder 2"/>
          <p:cNvSpPr>
            <a:spLocks noGrp="1"/>
          </p:cNvSpPr>
          <p:nvPr>
            <p:ph type="body" idx="1"/>
          </p:nvPr>
        </p:nvSpPr>
        <p:spPr>
          <a:noFill/>
          <a:ln/>
        </p:spPr>
        <p:txBody>
          <a:bodyPr/>
          <a:lstStyle/>
          <a:p>
            <a:endParaRPr lang="en-US" dirty="0"/>
          </a:p>
        </p:txBody>
      </p:sp>
      <p:sp>
        <p:nvSpPr>
          <p:cNvPr id="7171" name="Slide Number Placeholder 3"/>
          <p:cNvSpPr>
            <a:spLocks noGrp="1"/>
          </p:cNvSpPr>
          <p:nvPr>
            <p:ph type="sldNum" sz="quarter" idx="5"/>
          </p:nvPr>
        </p:nvSpPr>
        <p:spPr>
          <a:noFill/>
        </p:spPr>
        <p:txBody>
          <a:bodyPr/>
          <a:lstStyle/>
          <a:p>
            <a:fld id="{6FE54E69-8B2B-46FA-B727-B195586806B4}" type="slidenum">
              <a:rPr lang="en-US" smtClean="0"/>
              <a:pPr/>
              <a:t>1</a:t>
            </a:fld>
            <a:endParaRPr lang="en-US"/>
          </a:p>
        </p:txBody>
      </p:sp>
    </p:spTree>
    <p:extLst>
      <p:ext uri="{BB962C8B-B14F-4D97-AF65-F5344CB8AC3E}">
        <p14:creationId xmlns:p14="http://schemas.microsoft.com/office/powerpoint/2010/main" val="2437839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66562" name="Rectangle 3"/>
          <p:cNvSpPr>
            <a:spLocks noGrp="1"/>
          </p:cNvSpPr>
          <p:nvPr>
            <p:ph type="body" idx="1"/>
          </p:nvPr>
        </p:nvSpPr>
        <p:spPr>
          <a:xfrm>
            <a:off x="935038" y="4416425"/>
            <a:ext cx="5140325" cy="4184650"/>
          </a:xfrm>
          <a:noFill/>
          <a:ln/>
        </p:spPr>
        <p:txBody>
          <a:bodyPr/>
          <a:lstStyle/>
          <a:p>
            <a:pPr>
              <a:buFontTx/>
              <a:buChar char="-"/>
            </a:pPr>
            <a:endParaRPr lang="en-US" sz="1600" dirty="0"/>
          </a:p>
        </p:txBody>
      </p:sp>
    </p:spTree>
    <p:extLst>
      <p:ext uri="{BB962C8B-B14F-4D97-AF65-F5344CB8AC3E}">
        <p14:creationId xmlns:p14="http://schemas.microsoft.com/office/powerpoint/2010/main" val="3475361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noTextEdi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a:noFill/>
          <a:ln/>
        </p:spPr>
        <p:txBody>
          <a:bodyPr/>
          <a:lstStyle/>
          <a:p>
            <a:endParaRPr lang="en-US" dirty="0"/>
          </a:p>
        </p:txBody>
      </p:sp>
      <p:sp>
        <p:nvSpPr>
          <p:cNvPr id="68611" name="Slide Number Placeholder 3"/>
          <p:cNvSpPr>
            <a:spLocks noGrp="1"/>
          </p:cNvSpPr>
          <p:nvPr>
            <p:ph type="sldNum" sz="quarter" idx="5"/>
          </p:nvPr>
        </p:nvSpPr>
        <p:spPr>
          <a:noFill/>
        </p:spPr>
        <p:txBody>
          <a:bodyPr/>
          <a:lstStyle/>
          <a:p>
            <a:fld id="{AF97C46B-7623-4515-95E5-B4DC811079AF}" type="slidenum">
              <a:rPr lang="en-US" smtClean="0"/>
              <a:pPr/>
              <a:t>12</a:t>
            </a:fld>
            <a:endParaRPr lang="en-US"/>
          </a:p>
        </p:txBody>
      </p:sp>
    </p:spTree>
    <p:extLst>
      <p:ext uri="{BB962C8B-B14F-4D97-AF65-F5344CB8AC3E}">
        <p14:creationId xmlns:p14="http://schemas.microsoft.com/office/powerpoint/2010/main" val="40000332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noTextEdi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a:noFill/>
          <a:ln/>
        </p:spPr>
        <p:txBody>
          <a:bodyPr/>
          <a:lstStyle/>
          <a:p>
            <a:endParaRPr lang="en-US" dirty="0"/>
          </a:p>
        </p:txBody>
      </p:sp>
      <p:sp>
        <p:nvSpPr>
          <p:cNvPr id="7270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3F01739E-7016-4CB3-850E-53E520D2CC2F}" type="slidenum">
              <a:rPr lang="en-US" sz="1200">
                <a:latin typeface="Calibri" pitchFamily="34" charset="0"/>
              </a:rPr>
              <a:pPr algn="r" defTabSz="904875"/>
              <a:t>15</a:t>
            </a:fld>
            <a:endParaRPr lang="en-US" sz="1200">
              <a:latin typeface="Calibri" pitchFamily="34" charset="0"/>
            </a:endParaRPr>
          </a:p>
        </p:txBody>
      </p:sp>
    </p:spTree>
    <p:extLst>
      <p:ext uri="{BB962C8B-B14F-4D97-AF65-F5344CB8AC3E}">
        <p14:creationId xmlns:p14="http://schemas.microsoft.com/office/powerpoint/2010/main" val="3489319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a:defRPr/>
            </a:pPr>
            <a:endParaRPr lang="en-US" dirty="0"/>
          </a:p>
        </p:txBody>
      </p:sp>
      <p:sp>
        <p:nvSpPr>
          <p:cNvPr id="7475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B7B38F88-D096-4DF1-B906-94DBB2589B31}" type="slidenum">
              <a:rPr lang="en-US" sz="1200">
                <a:latin typeface="Calibri" pitchFamily="34" charset="0"/>
              </a:rPr>
              <a:pPr algn="r" defTabSz="904875"/>
              <a:t>16</a:t>
            </a:fld>
            <a:endParaRPr lang="en-US" sz="1200">
              <a:latin typeface="Calibri" pitchFamily="34" charset="0"/>
            </a:endParaRPr>
          </a:p>
        </p:txBody>
      </p:sp>
    </p:spTree>
    <p:extLst>
      <p:ext uri="{BB962C8B-B14F-4D97-AF65-F5344CB8AC3E}">
        <p14:creationId xmlns:p14="http://schemas.microsoft.com/office/powerpoint/2010/main" val="386771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noTextEdi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a:noFill/>
          <a:ln/>
        </p:spPr>
        <p:txBody>
          <a:bodyPr/>
          <a:lstStyle/>
          <a:p>
            <a:endParaRPr lang="en-US" dirty="0"/>
          </a:p>
        </p:txBody>
      </p:sp>
      <p:sp>
        <p:nvSpPr>
          <p:cNvPr id="7680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9353866F-4725-4EA7-835C-D2DBB0BA900A}" type="slidenum">
              <a:rPr lang="en-US" sz="1200">
                <a:latin typeface="Calibri" pitchFamily="34" charset="0"/>
              </a:rPr>
              <a:pPr algn="r" defTabSz="904875"/>
              <a:t>18</a:t>
            </a:fld>
            <a:endParaRPr lang="en-US" sz="1200">
              <a:latin typeface="Calibri" pitchFamily="34" charset="0"/>
            </a:endParaRPr>
          </a:p>
        </p:txBody>
      </p:sp>
    </p:spTree>
    <p:extLst>
      <p:ext uri="{BB962C8B-B14F-4D97-AF65-F5344CB8AC3E}">
        <p14:creationId xmlns:p14="http://schemas.microsoft.com/office/powerpoint/2010/main" val="3918090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78850" name="Rectangle 3"/>
          <p:cNvSpPr>
            <a:spLocks noGrp="1"/>
          </p:cNvSpPr>
          <p:nvPr>
            <p:ph type="body" idx="1"/>
          </p:nvPr>
        </p:nvSpPr>
        <p:spPr>
          <a:xfrm>
            <a:off x="935038" y="4416425"/>
            <a:ext cx="5140325" cy="4184650"/>
          </a:xfrm>
          <a:noFill/>
          <a:ln/>
        </p:spPr>
        <p:txBody>
          <a:bodyPr/>
          <a:lstStyle/>
          <a:p>
            <a:pPr>
              <a:buFontTx/>
              <a:buChar char="-"/>
            </a:pPr>
            <a:r>
              <a:rPr lang="en-US" sz="1600" dirty="0"/>
              <a:t>  </a:t>
            </a:r>
          </a:p>
        </p:txBody>
      </p:sp>
    </p:spTree>
    <p:extLst>
      <p:ext uri="{BB962C8B-B14F-4D97-AF65-F5344CB8AC3E}">
        <p14:creationId xmlns:p14="http://schemas.microsoft.com/office/powerpoint/2010/main" val="546627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noTextEdi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a:noFill/>
          <a:ln/>
        </p:spPr>
        <p:txBody>
          <a:bodyPr/>
          <a:lstStyle/>
          <a:p>
            <a:endParaRPr lang="en-US" dirty="0"/>
          </a:p>
        </p:txBody>
      </p:sp>
      <p:sp>
        <p:nvSpPr>
          <p:cNvPr id="80899"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5BD7DDEB-6A47-449D-BE0B-080C00BCD659}" type="slidenum">
              <a:rPr lang="en-US" sz="1200">
                <a:latin typeface="Calibri" pitchFamily="34" charset="0"/>
              </a:rPr>
              <a:pPr algn="r" defTabSz="904875"/>
              <a:t>20</a:t>
            </a:fld>
            <a:endParaRPr lang="en-US" sz="1200">
              <a:latin typeface="Calibri" pitchFamily="34" charset="0"/>
            </a:endParaRPr>
          </a:p>
        </p:txBody>
      </p:sp>
    </p:spTree>
    <p:extLst>
      <p:ext uri="{BB962C8B-B14F-4D97-AF65-F5344CB8AC3E}">
        <p14:creationId xmlns:p14="http://schemas.microsoft.com/office/powerpoint/2010/main" val="1508104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noTextEdi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a:noFill/>
          <a:ln/>
        </p:spPr>
        <p:txBody>
          <a:bodyPr/>
          <a:lstStyle/>
          <a:p>
            <a:endParaRPr lang="en-US" dirty="0"/>
          </a:p>
        </p:txBody>
      </p:sp>
      <p:sp>
        <p:nvSpPr>
          <p:cNvPr id="8294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E3FFC715-8744-4BF4-A3C7-21A8E0D0B12C}" type="slidenum">
              <a:rPr lang="en-US" sz="1200">
                <a:latin typeface="Calibri" pitchFamily="34" charset="0"/>
              </a:rPr>
              <a:pPr algn="r" defTabSz="904875"/>
              <a:t>21</a:t>
            </a:fld>
            <a:endParaRPr lang="en-US" sz="1200">
              <a:latin typeface="Calibri" pitchFamily="34" charset="0"/>
            </a:endParaRPr>
          </a:p>
        </p:txBody>
      </p:sp>
    </p:spTree>
    <p:extLst>
      <p:ext uri="{BB962C8B-B14F-4D97-AF65-F5344CB8AC3E}">
        <p14:creationId xmlns:p14="http://schemas.microsoft.com/office/powerpoint/2010/main" val="4060947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84994" name="Rectangle 3"/>
          <p:cNvSpPr>
            <a:spLocks noGrp="1"/>
          </p:cNvSpPr>
          <p:nvPr>
            <p:ph type="body" idx="1"/>
          </p:nvPr>
        </p:nvSpPr>
        <p:spPr>
          <a:xfrm>
            <a:off x="935038" y="4416425"/>
            <a:ext cx="5140325" cy="4184650"/>
          </a:xfrm>
          <a:noFill/>
          <a:ln/>
        </p:spPr>
        <p:txBody>
          <a:bodyPr/>
          <a:lstStyle/>
          <a:p>
            <a:r>
              <a:rPr lang="en-US" sz="1600"/>
              <a:t>-  Overview of the CAT’s and notification nodes.</a:t>
            </a:r>
          </a:p>
        </p:txBody>
      </p:sp>
    </p:spTree>
    <p:extLst>
      <p:ext uri="{BB962C8B-B14F-4D97-AF65-F5344CB8AC3E}">
        <p14:creationId xmlns:p14="http://schemas.microsoft.com/office/powerpoint/2010/main" val="1160271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87042" name="Rectangle 3"/>
          <p:cNvSpPr>
            <a:spLocks noGrp="1"/>
          </p:cNvSpPr>
          <p:nvPr>
            <p:ph type="body" idx="1"/>
          </p:nvPr>
        </p:nvSpPr>
        <p:spPr>
          <a:xfrm>
            <a:off x="935038" y="4416425"/>
            <a:ext cx="5140325" cy="4184650"/>
          </a:xfrm>
          <a:noFill/>
          <a:ln/>
        </p:spPr>
        <p:txBody>
          <a:bodyPr/>
          <a:lstStyle/>
          <a:p>
            <a:pPr>
              <a:buFontTx/>
              <a:buChar char="-"/>
            </a:pPr>
            <a:r>
              <a:rPr lang="en-US" sz="1600" dirty="0"/>
              <a:t>  </a:t>
            </a:r>
          </a:p>
        </p:txBody>
      </p:sp>
    </p:spTree>
    <p:extLst>
      <p:ext uri="{BB962C8B-B14F-4D97-AF65-F5344CB8AC3E}">
        <p14:creationId xmlns:p14="http://schemas.microsoft.com/office/powerpoint/2010/main" val="2628101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None/>
            </a:pPr>
            <a:endParaRPr lang="en-US" dirty="0"/>
          </a:p>
        </p:txBody>
      </p:sp>
      <p:sp>
        <p:nvSpPr>
          <p:cNvPr id="4" name="Slide Number Placeholder 3"/>
          <p:cNvSpPr>
            <a:spLocks noGrp="1"/>
          </p:cNvSpPr>
          <p:nvPr>
            <p:ph type="sldNum" sz="quarter" idx="10"/>
          </p:nvPr>
        </p:nvSpPr>
        <p:spPr/>
        <p:txBody>
          <a:bodyPr/>
          <a:lstStyle/>
          <a:p>
            <a:fld id="{2EEDEBC4-2974-400A-BBC8-7E23E26E5287}" type="slidenum">
              <a:rPr lang="en-US" smtClean="0"/>
              <a:pPr/>
              <a:t>2</a:t>
            </a:fld>
            <a:endParaRPr lang="en-US"/>
          </a:p>
        </p:txBody>
      </p:sp>
    </p:spTree>
    <p:extLst>
      <p:ext uri="{BB962C8B-B14F-4D97-AF65-F5344CB8AC3E}">
        <p14:creationId xmlns:p14="http://schemas.microsoft.com/office/powerpoint/2010/main" val="13217882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noTextEdi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a:noFill/>
          <a:ln/>
        </p:spPr>
        <p:txBody>
          <a:bodyPr/>
          <a:lstStyle/>
          <a:p>
            <a:r>
              <a:rPr lang="en-US" dirty="0"/>
              <a:t> </a:t>
            </a:r>
          </a:p>
          <a:p>
            <a:endParaRPr lang="en-US" dirty="0"/>
          </a:p>
          <a:p>
            <a:r>
              <a:rPr lang="en-US" dirty="0"/>
              <a:t> </a:t>
            </a:r>
          </a:p>
          <a:p>
            <a:endParaRPr lang="en-US" dirty="0"/>
          </a:p>
        </p:txBody>
      </p:sp>
      <p:sp>
        <p:nvSpPr>
          <p:cNvPr id="8909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05D7F03E-0D5D-4E05-BD95-B0A27D400A85}" type="slidenum">
              <a:rPr lang="en-US" sz="1200">
                <a:latin typeface="Calibri" pitchFamily="34" charset="0"/>
              </a:rPr>
              <a:pPr algn="r" defTabSz="904875"/>
              <a:t>25</a:t>
            </a:fld>
            <a:endParaRPr lang="en-US" sz="1200">
              <a:latin typeface="Calibri" pitchFamily="34" charset="0"/>
            </a:endParaRPr>
          </a:p>
        </p:txBody>
      </p:sp>
    </p:spTree>
    <p:extLst>
      <p:ext uri="{BB962C8B-B14F-4D97-AF65-F5344CB8AC3E}">
        <p14:creationId xmlns:p14="http://schemas.microsoft.com/office/powerpoint/2010/main" val="5624201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91138" name="Rectangle 3"/>
          <p:cNvSpPr>
            <a:spLocks noGrp="1"/>
          </p:cNvSpPr>
          <p:nvPr>
            <p:ph type="body" idx="1"/>
          </p:nvPr>
        </p:nvSpPr>
        <p:spPr>
          <a:xfrm>
            <a:off x="935038" y="4416425"/>
            <a:ext cx="5140325" cy="4184650"/>
          </a:xfrm>
          <a:noFill/>
          <a:ln/>
        </p:spPr>
        <p:txBody>
          <a:bodyPr/>
          <a:lstStyle/>
          <a:p>
            <a:r>
              <a:rPr lang="en-US" sz="1600" dirty="0"/>
              <a:t>-</a:t>
            </a:r>
          </a:p>
        </p:txBody>
      </p:sp>
    </p:spTree>
    <p:extLst>
      <p:ext uri="{BB962C8B-B14F-4D97-AF65-F5344CB8AC3E}">
        <p14:creationId xmlns:p14="http://schemas.microsoft.com/office/powerpoint/2010/main" val="3862462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noTextEdi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a:noFill/>
          <a:ln/>
        </p:spPr>
        <p:txBody>
          <a:bodyPr/>
          <a:lstStyle/>
          <a:p>
            <a:endParaRPr lang="en-US" dirty="0"/>
          </a:p>
        </p:txBody>
      </p:sp>
      <p:sp>
        <p:nvSpPr>
          <p:cNvPr id="9318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674E2DDD-128A-4860-83CF-5D9A83CB39CE}" type="slidenum">
              <a:rPr lang="en-US" sz="1200">
                <a:latin typeface="Calibri" pitchFamily="34" charset="0"/>
              </a:rPr>
              <a:pPr algn="r" defTabSz="904875"/>
              <a:t>28</a:t>
            </a:fld>
            <a:endParaRPr lang="en-US" sz="1200">
              <a:latin typeface="Calibri" pitchFamily="34" charset="0"/>
            </a:endParaRPr>
          </a:p>
        </p:txBody>
      </p:sp>
    </p:spTree>
    <p:extLst>
      <p:ext uri="{BB962C8B-B14F-4D97-AF65-F5344CB8AC3E}">
        <p14:creationId xmlns:p14="http://schemas.microsoft.com/office/powerpoint/2010/main" val="5085651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noTextEdi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a:noFill/>
          <a:ln/>
        </p:spPr>
        <p:txBody>
          <a:bodyPr/>
          <a:lstStyle/>
          <a:p>
            <a:pPr eaLnBrk="1" hangingPunct="1">
              <a:spcBef>
                <a:spcPct val="0"/>
              </a:spcBef>
            </a:pPr>
            <a:endParaRPr lang="en-US" dirty="0">
              <a:latin typeface="Arial" charset="0"/>
            </a:endParaRPr>
          </a:p>
          <a:p>
            <a:endParaRPr lang="en-US" dirty="0"/>
          </a:p>
        </p:txBody>
      </p:sp>
      <p:sp>
        <p:nvSpPr>
          <p:cNvPr id="9523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52844AA8-2978-4208-985E-AF8E92B8544E}" type="slidenum">
              <a:rPr lang="en-US" sz="1200">
                <a:latin typeface="Calibri" pitchFamily="34" charset="0"/>
              </a:rPr>
              <a:pPr algn="r" defTabSz="904875"/>
              <a:t>30</a:t>
            </a:fld>
            <a:endParaRPr lang="en-US" sz="1200">
              <a:latin typeface="Calibri" pitchFamily="34" charset="0"/>
            </a:endParaRPr>
          </a:p>
        </p:txBody>
      </p:sp>
    </p:spTree>
    <p:extLst>
      <p:ext uri="{BB962C8B-B14F-4D97-AF65-F5344CB8AC3E}">
        <p14:creationId xmlns:p14="http://schemas.microsoft.com/office/powerpoint/2010/main" val="1824140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noTextEdi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a:noFill/>
          <a:ln/>
        </p:spPr>
        <p:txBody>
          <a:bodyPr/>
          <a:lstStyle/>
          <a:p>
            <a:endParaRPr lang="en-US" dirty="0"/>
          </a:p>
        </p:txBody>
      </p:sp>
      <p:sp>
        <p:nvSpPr>
          <p:cNvPr id="9728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ACF10DF1-D9C4-4D29-9899-DD44E06EBD02}" type="slidenum">
              <a:rPr lang="en-US" sz="1200">
                <a:latin typeface="Calibri" pitchFamily="34" charset="0"/>
              </a:rPr>
              <a:pPr algn="r" defTabSz="904875"/>
              <a:t>31</a:t>
            </a:fld>
            <a:endParaRPr lang="en-US" sz="1200">
              <a:latin typeface="Calibri" pitchFamily="34" charset="0"/>
            </a:endParaRPr>
          </a:p>
        </p:txBody>
      </p:sp>
    </p:spTree>
    <p:extLst>
      <p:ext uri="{BB962C8B-B14F-4D97-AF65-F5344CB8AC3E}">
        <p14:creationId xmlns:p14="http://schemas.microsoft.com/office/powerpoint/2010/main" val="161534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99330" name="Rectangle 3"/>
          <p:cNvSpPr>
            <a:spLocks noGrp="1"/>
          </p:cNvSpPr>
          <p:nvPr>
            <p:ph type="body" idx="1"/>
          </p:nvPr>
        </p:nvSpPr>
        <p:spPr>
          <a:xfrm>
            <a:off x="935038" y="4416425"/>
            <a:ext cx="5140325" cy="4184650"/>
          </a:xfrm>
          <a:noFill/>
          <a:ln/>
        </p:spPr>
        <p:txBody>
          <a:bodyPr/>
          <a:lstStyle/>
          <a:p>
            <a:r>
              <a:rPr lang="en-US" sz="1600" dirty="0"/>
              <a:t>-</a:t>
            </a:r>
          </a:p>
        </p:txBody>
      </p:sp>
    </p:spTree>
    <p:extLst>
      <p:ext uri="{BB962C8B-B14F-4D97-AF65-F5344CB8AC3E}">
        <p14:creationId xmlns:p14="http://schemas.microsoft.com/office/powerpoint/2010/main" val="21140741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8" name="Notes Placeholder 2"/>
          <p:cNvSpPr>
            <a:spLocks noGrp="1"/>
          </p:cNvSpPr>
          <p:nvPr>
            <p:ph type="body" idx="1"/>
          </p:nvPr>
        </p:nvSpPr>
        <p:spPr>
          <a:noFill/>
          <a:ln/>
        </p:spPr>
        <p:txBody>
          <a:bodyPr/>
          <a:lstStyle/>
          <a:p>
            <a:endParaRPr lang="en-US" dirty="0"/>
          </a:p>
        </p:txBody>
      </p:sp>
      <p:sp>
        <p:nvSpPr>
          <p:cNvPr id="101379"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00376C61-468B-432F-99F4-3E1018BF0329}" type="slidenum">
              <a:rPr lang="en-US" sz="1200">
                <a:latin typeface="Calibri" pitchFamily="34" charset="0"/>
              </a:rPr>
              <a:pPr algn="r" defTabSz="904875"/>
              <a:t>34</a:t>
            </a:fld>
            <a:endParaRPr lang="en-US" sz="1200">
              <a:latin typeface="Calibri" pitchFamily="34" charset="0"/>
            </a:endParaRPr>
          </a:p>
        </p:txBody>
      </p:sp>
    </p:spTree>
    <p:extLst>
      <p:ext uri="{BB962C8B-B14F-4D97-AF65-F5344CB8AC3E}">
        <p14:creationId xmlns:p14="http://schemas.microsoft.com/office/powerpoint/2010/main" val="29378092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noTextEdit="1"/>
          </p:cNvSpPr>
          <p:nvPr>
            <p:ph type="sldImg"/>
          </p:nvPr>
        </p:nvSpPr>
        <p:spPr bwMode="auto">
          <a:noFill/>
          <a:ln>
            <a:solidFill>
              <a:srgbClr val="000000"/>
            </a:solidFill>
            <a:miter lim="800000"/>
            <a:headEnd/>
            <a:tailEnd/>
          </a:ln>
        </p:spPr>
      </p:sp>
      <p:sp>
        <p:nvSpPr>
          <p:cNvPr id="103426" name="Notes Placeholder 2"/>
          <p:cNvSpPr>
            <a:spLocks noGrp="1"/>
          </p:cNvSpPr>
          <p:nvPr>
            <p:ph type="body" idx="1"/>
          </p:nvPr>
        </p:nvSpPr>
        <p:spPr>
          <a:noFill/>
          <a:ln/>
        </p:spPr>
        <p:txBody>
          <a:bodyPr/>
          <a:lstStyle/>
          <a:p>
            <a:r>
              <a:rPr lang="en-US" dirty="0"/>
              <a:t> </a:t>
            </a:r>
          </a:p>
          <a:p>
            <a:endParaRPr lang="en-US" dirty="0"/>
          </a:p>
          <a:p>
            <a:endParaRPr lang="en-US" dirty="0"/>
          </a:p>
        </p:txBody>
      </p:sp>
      <p:sp>
        <p:nvSpPr>
          <p:cNvPr id="10342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6C607BAE-0A1F-4ADE-AADF-DF2A7CDAE545}" type="slidenum">
              <a:rPr lang="en-US" sz="1200">
                <a:latin typeface="Calibri" pitchFamily="34" charset="0"/>
              </a:rPr>
              <a:pPr algn="r" defTabSz="904875"/>
              <a:t>35</a:t>
            </a:fld>
            <a:endParaRPr lang="en-US" sz="1200">
              <a:latin typeface="Calibri" pitchFamily="34" charset="0"/>
            </a:endParaRPr>
          </a:p>
        </p:txBody>
      </p:sp>
    </p:spTree>
    <p:extLst>
      <p:ext uri="{BB962C8B-B14F-4D97-AF65-F5344CB8AC3E}">
        <p14:creationId xmlns:p14="http://schemas.microsoft.com/office/powerpoint/2010/main" val="681732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Slide Image Placeholder 1"/>
          <p:cNvSpPr>
            <a:spLocks noGrp="1" noRot="1" noChangeAspect="1" noTextEdit="1"/>
          </p:cNvSpPr>
          <p:nvPr>
            <p:ph type="sldImg"/>
          </p:nvPr>
        </p:nvSpPr>
        <p:spPr bwMode="auto">
          <a:noFill/>
          <a:ln>
            <a:solidFill>
              <a:srgbClr val="000000"/>
            </a:solidFill>
            <a:miter lim="800000"/>
            <a:headEnd/>
            <a:tailEnd/>
          </a:ln>
        </p:spPr>
      </p:sp>
      <p:sp>
        <p:nvSpPr>
          <p:cNvPr id="105474" name="Notes Placeholder 2"/>
          <p:cNvSpPr>
            <a:spLocks noGrp="1"/>
          </p:cNvSpPr>
          <p:nvPr>
            <p:ph type="body" idx="1"/>
          </p:nvPr>
        </p:nvSpPr>
        <p:spPr>
          <a:noFill/>
          <a:ln/>
        </p:spPr>
        <p:txBody>
          <a:bodyPr/>
          <a:lstStyle/>
          <a:p>
            <a:pPr eaLnBrk="1" hangingPunct="1">
              <a:spcBef>
                <a:spcPct val="0"/>
              </a:spcBef>
            </a:pPr>
            <a:endParaRPr lang="en-US" sz="1400" dirty="0">
              <a:latin typeface="Arial" charset="0"/>
            </a:endParaRPr>
          </a:p>
        </p:txBody>
      </p:sp>
      <p:sp>
        <p:nvSpPr>
          <p:cNvPr id="105475"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5D18015B-1597-4BA5-84A1-B0D154FFBB0D}" type="slidenum">
              <a:rPr lang="en-US" sz="1200">
                <a:latin typeface="Calibri" pitchFamily="34" charset="0"/>
              </a:rPr>
              <a:pPr algn="r" defTabSz="904875"/>
              <a:t>37</a:t>
            </a:fld>
            <a:endParaRPr lang="en-US" sz="1200">
              <a:latin typeface="Calibri" pitchFamily="34" charset="0"/>
            </a:endParaRPr>
          </a:p>
        </p:txBody>
      </p:sp>
    </p:spTree>
    <p:extLst>
      <p:ext uri="{BB962C8B-B14F-4D97-AF65-F5344CB8AC3E}">
        <p14:creationId xmlns:p14="http://schemas.microsoft.com/office/powerpoint/2010/main" val="20661405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Slide Image Placeholder 1"/>
          <p:cNvSpPr>
            <a:spLocks noGrp="1" noRot="1" noChangeAspect="1" noTextEdit="1"/>
          </p:cNvSpPr>
          <p:nvPr>
            <p:ph type="sldImg"/>
          </p:nvPr>
        </p:nvSpPr>
        <p:spPr bwMode="auto">
          <a:noFill/>
          <a:ln>
            <a:solidFill>
              <a:srgbClr val="000000"/>
            </a:solidFill>
            <a:miter lim="800000"/>
            <a:headEnd/>
            <a:tailEnd/>
          </a:ln>
        </p:spPr>
      </p:sp>
      <p:sp>
        <p:nvSpPr>
          <p:cNvPr id="107522" name="Notes Placeholder 2"/>
          <p:cNvSpPr>
            <a:spLocks noGrp="1"/>
          </p:cNvSpPr>
          <p:nvPr>
            <p:ph type="body" idx="1"/>
          </p:nvPr>
        </p:nvSpPr>
        <p:spPr>
          <a:noFill/>
          <a:ln/>
        </p:spPr>
        <p:txBody>
          <a:bodyPr/>
          <a:lstStyle/>
          <a:p>
            <a:endParaRPr lang="en-US" dirty="0"/>
          </a:p>
        </p:txBody>
      </p:sp>
      <p:sp>
        <p:nvSpPr>
          <p:cNvPr id="107523"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B6DF5415-63FE-429B-B3F2-9CC53377897C}" type="slidenum">
              <a:rPr lang="en-US" sz="1200">
                <a:latin typeface="Calibri" pitchFamily="34" charset="0"/>
              </a:rPr>
              <a:pPr algn="r" defTabSz="904875"/>
              <a:t>38</a:t>
            </a:fld>
            <a:endParaRPr lang="en-US" sz="1200">
              <a:latin typeface="Calibri" pitchFamily="34" charset="0"/>
            </a:endParaRPr>
          </a:p>
        </p:txBody>
      </p:sp>
    </p:spTree>
    <p:extLst>
      <p:ext uri="{BB962C8B-B14F-4D97-AF65-F5344CB8AC3E}">
        <p14:creationId xmlns:p14="http://schemas.microsoft.com/office/powerpoint/2010/main" val="2915929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marL="228600" indent="-228600">
              <a:buNone/>
            </a:pPr>
            <a:endParaRPr lang="en-US" baseline="0" dirty="0">
              <a:latin typeface="Arial" charset="0"/>
            </a:endParaRPr>
          </a:p>
          <a:p>
            <a:pPr marL="228600" indent="-228600">
              <a:buNone/>
            </a:pPr>
            <a:r>
              <a:rPr lang="en-US" baseline="0" dirty="0">
                <a:latin typeface="Arial" charset="0"/>
              </a:rPr>
              <a:t>	</a:t>
            </a:r>
            <a:endParaRPr lang="en-US" dirty="0">
              <a:latin typeface="Arial" charset="0"/>
            </a:endParaRPr>
          </a:p>
        </p:txBody>
      </p:sp>
      <p:sp>
        <p:nvSpPr>
          <p:cNvPr id="4" name="Slide Number Placeholder 3"/>
          <p:cNvSpPr>
            <a:spLocks noGrp="1"/>
          </p:cNvSpPr>
          <p:nvPr>
            <p:ph type="sldNum" sz="quarter" idx="5"/>
          </p:nvPr>
        </p:nvSpPr>
        <p:spPr/>
        <p:txBody>
          <a:bodyPr/>
          <a:lstStyle/>
          <a:p>
            <a:pPr>
              <a:defRPr/>
            </a:pPr>
            <a:fld id="{679D6B5E-CAF4-4FA3-B986-B0106E79CF99}" type="slidenum">
              <a:rPr lang="en-US" smtClean="0"/>
              <a:pPr>
                <a:defRPr/>
              </a:pPr>
              <a:t>3</a:t>
            </a:fld>
            <a:endParaRPr lang="en-US"/>
          </a:p>
        </p:txBody>
      </p:sp>
    </p:spTree>
    <p:extLst>
      <p:ext uri="{BB962C8B-B14F-4D97-AF65-F5344CB8AC3E}">
        <p14:creationId xmlns:p14="http://schemas.microsoft.com/office/powerpoint/2010/main" val="37888586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146434" name="Rectangle 3"/>
          <p:cNvSpPr>
            <a:spLocks noGrp="1"/>
          </p:cNvSpPr>
          <p:nvPr>
            <p:ph type="body" idx="1"/>
          </p:nvPr>
        </p:nvSpPr>
        <p:spPr>
          <a:xfrm>
            <a:off x="935038" y="4416425"/>
            <a:ext cx="5140325" cy="4184650"/>
          </a:xfrm>
          <a:noFill/>
          <a:ln/>
        </p:spPr>
        <p:txBody>
          <a:bodyPr/>
          <a:lstStyle/>
          <a:p>
            <a:endParaRPr lang="en-US"/>
          </a:p>
        </p:txBody>
      </p:sp>
    </p:spTree>
    <p:extLst>
      <p:ext uri="{BB962C8B-B14F-4D97-AF65-F5344CB8AC3E}">
        <p14:creationId xmlns:p14="http://schemas.microsoft.com/office/powerpoint/2010/main" val="1621125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a:noFill/>
          <a:ln/>
        </p:spPr>
        <p:txBody>
          <a:bodyPr/>
          <a:lstStyle/>
          <a:p>
            <a:endParaRPr lang="en-US" dirty="0"/>
          </a:p>
        </p:txBody>
      </p:sp>
      <p:sp>
        <p:nvSpPr>
          <p:cNvPr id="21507"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782606B5-4D73-47D5-80AD-146A37139684}" type="slidenum">
              <a:rPr lang="en-US" sz="1200">
                <a:latin typeface="Calibri" pitchFamily="34" charset="0"/>
              </a:rPr>
              <a:pPr algn="r" defTabSz="904875"/>
              <a:t>4</a:t>
            </a:fld>
            <a:endParaRPr lang="en-US" sz="1200">
              <a:latin typeface="Calibri" pitchFamily="34" charset="0"/>
            </a:endParaRPr>
          </a:p>
        </p:txBody>
      </p:sp>
    </p:spTree>
    <p:extLst>
      <p:ext uri="{BB962C8B-B14F-4D97-AF65-F5344CB8AC3E}">
        <p14:creationId xmlns:p14="http://schemas.microsoft.com/office/powerpoint/2010/main" val="11242833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p:spPr>
      </p:sp>
      <p:sp>
        <p:nvSpPr>
          <p:cNvPr id="152579" name="Notes Placeholder 2"/>
          <p:cNvSpPr>
            <a:spLocks noGrp="1"/>
          </p:cNvSpPr>
          <p:nvPr>
            <p:ph type="body" idx="1"/>
          </p:nvPr>
        </p:nvSpPr>
        <p:spPr>
          <a:noFill/>
          <a:ln/>
        </p:spPr>
        <p:txBody>
          <a:bodyPr/>
          <a:lstStyle/>
          <a:p>
            <a:endParaRPr lang="en-US" dirty="0"/>
          </a:p>
        </p:txBody>
      </p:sp>
      <p:sp>
        <p:nvSpPr>
          <p:cNvPr id="152580"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EBB51456-83C1-4152-A9F3-895F5F29008F}" type="slidenum">
              <a:rPr lang="en-US" sz="1200">
                <a:latin typeface="Calibri" pitchFamily="34" charset="0"/>
              </a:rPr>
              <a:pPr algn="r" defTabSz="904875"/>
              <a:t>6</a:t>
            </a:fld>
            <a:endParaRPr lang="en-US" sz="1200">
              <a:latin typeface="Calibri" pitchFamily="34" charset="0"/>
            </a:endParaRPr>
          </a:p>
        </p:txBody>
      </p:sp>
    </p:spTree>
    <p:extLst>
      <p:ext uri="{BB962C8B-B14F-4D97-AF65-F5344CB8AC3E}">
        <p14:creationId xmlns:p14="http://schemas.microsoft.com/office/powerpoint/2010/main" val="3705278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noTextEdi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a:noFill/>
          <a:ln/>
        </p:spPr>
        <p:txBody>
          <a:bodyPr/>
          <a:lstStyle/>
          <a:p>
            <a:endParaRPr lang="en-US" dirty="0"/>
          </a:p>
        </p:txBody>
      </p:sp>
      <p:sp>
        <p:nvSpPr>
          <p:cNvPr id="58371"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94BA994B-CE1D-4F87-8AE0-DC46FEF853E0}" type="slidenum">
              <a:rPr lang="en-US" sz="1200">
                <a:latin typeface="Calibri" pitchFamily="34" charset="0"/>
              </a:rPr>
              <a:pPr algn="r" defTabSz="904875"/>
              <a:t>7</a:t>
            </a:fld>
            <a:endParaRPr lang="en-US" sz="1200">
              <a:latin typeface="Calibri" pitchFamily="34" charset="0"/>
            </a:endParaRPr>
          </a:p>
        </p:txBody>
      </p:sp>
    </p:spTree>
    <p:extLst>
      <p:ext uri="{BB962C8B-B14F-4D97-AF65-F5344CB8AC3E}">
        <p14:creationId xmlns:p14="http://schemas.microsoft.com/office/powerpoint/2010/main" val="1765259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a:noFill/>
          <a:ln/>
        </p:spPr>
        <p:txBody>
          <a:bodyPr/>
          <a:lstStyle/>
          <a:p>
            <a:endParaRPr lang="en-US" dirty="0"/>
          </a:p>
        </p:txBody>
      </p:sp>
      <p:sp>
        <p:nvSpPr>
          <p:cNvPr id="60419"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9" tIns="46584" rIns="93169" bIns="46584" anchor="b"/>
          <a:lstStyle/>
          <a:p>
            <a:pPr algn="r" defTabSz="904875"/>
            <a:fld id="{8D41624B-904B-4C9F-A124-A1BF3DB8F8A3}" type="slidenum">
              <a:rPr lang="en-US" sz="1200">
                <a:latin typeface="Calibri" pitchFamily="34" charset="0"/>
              </a:rPr>
              <a:pPr algn="r" defTabSz="904875"/>
              <a:t>8</a:t>
            </a:fld>
            <a:endParaRPr lang="en-US" sz="1200">
              <a:latin typeface="Calibri" pitchFamily="34" charset="0"/>
            </a:endParaRPr>
          </a:p>
        </p:txBody>
      </p:sp>
    </p:spTree>
    <p:extLst>
      <p:ext uri="{BB962C8B-B14F-4D97-AF65-F5344CB8AC3E}">
        <p14:creationId xmlns:p14="http://schemas.microsoft.com/office/powerpoint/2010/main" val="2753857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62466" name="Rectangle 3"/>
          <p:cNvSpPr>
            <a:spLocks noGrp="1"/>
          </p:cNvSpPr>
          <p:nvPr>
            <p:ph type="body" idx="1"/>
          </p:nvPr>
        </p:nvSpPr>
        <p:spPr>
          <a:xfrm>
            <a:off x="935038" y="4416425"/>
            <a:ext cx="5140325" cy="4184650"/>
          </a:xfrm>
          <a:noFill/>
          <a:ln/>
        </p:spPr>
        <p:txBody>
          <a:bodyPr/>
          <a:lstStyle/>
          <a:p>
            <a:endParaRPr lang="en-US" sz="1600" dirty="0"/>
          </a:p>
        </p:txBody>
      </p:sp>
    </p:spTree>
    <p:extLst>
      <p:ext uri="{BB962C8B-B14F-4D97-AF65-F5344CB8AC3E}">
        <p14:creationId xmlns:p14="http://schemas.microsoft.com/office/powerpoint/2010/main" val="4200644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TextEdit="1"/>
          </p:cNvSpPr>
          <p:nvPr>
            <p:ph type="sldImg"/>
          </p:nvPr>
        </p:nvSpPr>
        <p:spPr bwMode="auto">
          <a:xfrm>
            <a:off x="1181100" y="695325"/>
            <a:ext cx="4649788" cy="3487738"/>
          </a:xfrm>
          <a:noFill/>
          <a:ln>
            <a:solidFill>
              <a:srgbClr val="000000"/>
            </a:solidFill>
            <a:miter lim="800000"/>
            <a:headEnd/>
            <a:tailEnd/>
          </a:ln>
        </p:spPr>
      </p:sp>
      <p:sp>
        <p:nvSpPr>
          <p:cNvPr id="66562" name="Rectangle 3"/>
          <p:cNvSpPr>
            <a:spLocks noGrp="1"/>
          </p:cNvSpPr>
          <p:nvPr>
            <p:ph type="body" idx="1"/>
          </p:nvPr>
        </p:nvSpPr>
        <p:spPr>
          <a:xfrm>
            <a:off x="935038" y="4416425"/>
            <a:ext cx="5140325" cy="4184650"/>
          </a:xfrm>
          <a:noFill/>
          <a:ln/>
        </p:spPr>
        <p:txBody>
          <a:bodyPr/>
          <a:lstStyle/>
          <a:p>
            <a:pPr>
              <a:buFontTx/>
              <a:buChar char="-"/>
            </a:pPr>
            <a:endParaRPr lang="en-US" sz="1600" dirty="0"/>
          </a:p>
        </p:txBody>
      </p:sp>
    </p:spTree>
    <p:extLst>
      <p:ext uri="{BB962C8B-B14F-4D97-AF65-F5344CB8AC3E}">
        <p14:creationId xmlns:p14="http://schemas.microsoft.com/office/powerpoint/2010/main" val="38239535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pic>
        <p:nvPicPr>
          <p:cNvPr id="5" name="Picture 7" descr="ppt-cover.jpg"/>
          <p:cNvPicPr>
            <a:picLocks noChangeAspect="1"/>
          </p:cNvPicPr>
          <p:nvPr userDrawn="1"/>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304800" y="304800"/>
            <a:ext cx="6400800" cy="1676400"/>
          </a:xfrm>
        </p:spPr>
        <p:txBody>
          <a:bodyPr/>
          <a:lstStyle>
            <a:lvl1pPr>
              <a:defRPr>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304800" y="1981200"/>
            <a:ext cx="6400800" cy="1600200"/>
          </a:xfrm>
        </p:spPr>
        <p:txBody>
          <a:bodyPr/>
          <a:lstStyle>
            <a:lvl1pPr marL="0" indent="0" algn="l">
              <a:buNone/>
              <a:defRPr>
                <a:solidFill>
                  <a:srgbClr val="FFCC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Date Placeholder 3"/>
          <p:cNvSpPr>
            <a:spLocks noGrp="1"/>
          </p:cNvSpPr>
          <p:nvPr>
            <p:ph type="dt" sz="half" idx="10"/>
          </p:nvPr>
        </p:nvSpPr>
        <p:spPr/>
        <p:txBody>
          <a:bodyPr/>
          <a:lstStyle>
            <a:lvl1pPr>
              <a:defRPr/>
            </a:lvl1pPr>
          </a:lstStyle>
          <a:p>
            <a:pPr>
              <a:defRPr/>
            </a:pPr>
            <a:fld id="{84521F00-1690-4E91-AAD1-37FCEF765706}" type="datetimeFigureOut">
              <a:rPr lang="en-US"/>
              <a:pPr>
                <a:defRPr/>
              </a:pPr>
              <a:t>8/21/2026</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9A5B2DD7-A6A8-4A0B-8827-5606CA11742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descr="1.jpg"/>
          <p:cNvPicPr>
            <a:picLocks noChangeAspect="1"/>
          </p:cNvPicPr>
          <p:nvPr userDrawn="1"/>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4" name="Rectangle 2"/>
          <p:cNvSpPr/>
          <p:nvPr userDrawn="1"/>
        </p:nvSpPr>
        <p:spPr>
          <a:xfrm>
            <a:off x="7162800" y="5715000"/>
            <a:ext cx="1981200" cy="1066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 name="Title 1"/>
          <p:cNvSpPr>
            <a:spLocks noGrp="1"/>
          </p:cNvSpPr>
          <p:nvPr>
            <p:ph type="title"/>
          </p:nvPr>
        </p:nvSpPr>
        <p:spPr/>
        <p:txBody>
          <a:bodyPr/>
          <a:lstStyle/>
          <a:p>
            <a:r>
              <a:rPr lang="en-US"/>
              <a:t>Click to edit Master title style</a:t>
            </a:r>
          </a:p>
        </p:txBody>
      </p:sp>
      <p:sp>
        <p:nvSpPr>
          <p:cNvPr id="5" name="Date Placeholder 3"/>
          <p:cNvSpPr>
            <a:spLocks noGrp="1"/>
          </p:cNvSpPr>
          <p:nvPr>
            <p:ph type="dt" sz="half" idx="10"/>
          </p:nvPr>
        </p:nvSpPr>
        <p:spPr/>
        <p:txBody>
          <a:bodyPr/>
          <a:lstStyle>
            <a:lvl1pPr>
              <a:defRPr/>
            </a:lvl1pPr>
          </a:lstStyle>
          <a:p>
            <a:pPr>
              <a:defRPr/>
            </a:pPr>
            <a:fld id="{413C6297-B951-4B0C-A59E-B35C0B2BAFB4}" type="datetimeFigureOut">
              <a:rPr lang="en-US"/>
              <a:pPr>
                <a:defRPr/>
              </a:pPr>
              <a:t>8/21/2026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1C548C3-4837-4FE2-B3F7-37703D3FF96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D26DF0-BDA0-49D8-842F-E57981164C19}" type="datetimeFigureOut">
              <a:rPr lang="en-US" smtClean="0"/>
              <a:pPr/>
              <a:t>8/21/2026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F73C13-E3E0-4F00-AADA-661F569B2B79}" type="slidenum">
              <a:rPr lang="en-US" smtClean="0"/>
              <a:pPr/>
              <a:t>‹#›</a:t>
            </a:fld>
            <a:endParaRPr lang="en-US"/>
          </a:p>
        </p:txBody>
      </p:sp>
    </p:spTree>
    <p:extLst>
      <p:ext uri="{BB962C8B-B14F-4D97-AF65-F5344CB8AC3E}">
        <p14:creationId xmlns:p14="http://schemas.microsoft.com/office/powerpoint/2010/main" val="4124709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04800" y="76200"/>
            <a:ext cx="8534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304800" y="1752600"/>
            <a:ext cx="8458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13381E3-704E-48D6-9B9E-CC7D8C1EF376}" type="datetimeFigureOut">
              <a:rPr lang="en-US"/>
              <a:pPr>
                <a:defRPr/>
              </a:pPr>
              <a:t>8/21/2026</a:t>
            </a:fld>
            <a:endParaRPr lang="en-US"/>
          </a:p>
        </p:txBody>
      </p:sp>
      <p:sp>
        <p:nvSpPr>
          <p:cNvPr id="10"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1"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960078F-3027-4757-8485-D0F4B075326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Lst>
  <p:txStyles>
    <p:titleStyle>
      <a:lvl1pPr algn="l" rtl="0" eaLnBrk="0" fontAlgn="base" hangingPunct="0">
        <a:spcBef>
          <a:spcPct val="0"/>
        </a:spcBef>
        <a:spcAft>
          <a:spcPct val="0"/>
        </a:spcAft>
        <a:defRPr sz="3200" kern="1200">
          <a:solidFill>
            <a:srgbClr val="002060"/>
          </a:solidFill>
          <a:latin typeface="+mj-lt"/>
          <a:ea typeface="+mj-ea"/>
          <a:cs typeface="+mj-cs"/>
        </a:defRPr>
      </a:lvl1pPr>
      <a:lvl2pPr algn="l" rtl="0" eaLnBrk="0" fontAlgn="base" hangingPunct="0">
        <a:spcBef>
          <a:spcPct val="0"/>
        </a:spcBef>
        <a:spcAft>
          <a:spcPct val="0"/>
        </a:spcAft>
        <a:defRPr sz="3200">
          <a:solidFill>
            <a:srgbClr val="002060"/>
          </a:solidFill>
          <a:latin typeface="Franklin Gothic Demi" pitchFamily="34" charset="0"/>
        </a:defRPr>
      </a:lvl2pPr>
      <a:lvl3pPr algn="l" rtl="0" eaLnBrk="0" fontAlgn="base" hangingPunct="0">
        <a:spcBef>
          <a:spcPct val="0"/>
        </a:spcBef>
        <a:spcAft>
          <a:spcPct val="0"/>
        </a:spcAft>
        <a:defRPr sz="3200">
          <a:solidFill>
            <a:srgbClr val="002060"/>
          </a:solidFill>
          <a:latin typeface="Franklin Gothic Demi" pitchFamily="34" charset="0"/>
        </a:defRPr>
      </a:lvl3pPr>
      <a:lvl4pPr algn="l" rtl="0" eaLnBrk="0" fontAlgn="base" hangingPunct="0">
        <a:spcBef>
          <a:spcPct val="0"/>
        </a:spcBef>
        <a:spcAft>
          <a:spcPct val="0"/>
        </a:spcAft>
        <a:defRPr sz="3200">
          <a:solidFill>
            <a:srgbClr val="002060"/>
          </a:solidFill>
          <a:latin typeface="Franklin Gothic Demi" pitchFamily="34" charset="0"/>
        </a:defRPr>
      </a:lvl4pPr>
      <a:lvl5pPr algn="l" rtl="0" eaLnBrk="0" fontAlgn="base" hangingPunct="0">
        <a:spcBef>
          <a:spcPct val="0"/>
        </a:spcBef>
        <a:spcAft>
          <a:spcPct val="0"/>
        </a:spcAft>
        <a:defRPr sz="3200">
          <a:solidFill>
            <a:srgbClr val="002060"/>
          </a:solidFill>
          <a:latin typeface="Franklin Gothic Demi" pitchFamily="34" charset="0"/>
        </a:defRPr>
      </a:lvl5pPr>
      <a:lvl6pPr marL="457200" algn="l" rtl="0" fontAlgn="base">
        <a:spcBef>
          <a:spcPct val="0"/>
        </a:spcBef>
        <a:spcAft>
          <a:spcPct val="0"/>
        </a:spcAft>
        <a:defRPr sz="3200">
          <a:solidFill>
            <a:srgbClr val="002060"/>
          </a:solidFill>
          <a:latin typeface="Franklin Gothic Demi" pitchFamily="34" charset="0"/>
        </a:defRPr>
      </a:lvl6pPr>
      <a:lvl7pPr marL="914400" algn="l" rtl="0" fontAlgn="base">
        <a:spcBef>
          <a:spcPct val="0"/>
        </a:spcBef>
        <a:spcAft>
          <a:spcPct val="0"/>
        </a:spcAft>
        <a:defRPr sz="3200">
          <a:solidFill>
            <a:srgbClr val="002060"/>
          </a:solidFill>
          <a:latin typeface="Franklin Gothic Demi" pitchFamily="34" charset="0"/>
        </a:defRPr>
      </a:lvl7pPr>
      <a:lvl8pPr marL="1371600" algn="l" rtl="0" fontAlgn="base">
        <a:spcBef>
          <a:spcPct val="0"/>
        </a:spcBef>
        <a:spcAft>
          <a:spcPct val="0"/>
        </a:spcAft>
        <a:defRPr sz="3200">
          <a:solidFill>
            <a:srgbClr val="002060"/>
          </a:solidFill>
          <a:latin typeface="Franklin Gothic Demi" pitchFamily="34" charset="0"/>
        </a:defRPr>
      </a:lvl8pPr>
      <a:lvl9pPr marL="1828800" algn="l" rtl="0" fontAlgn="base">
        <a:spcBef>
          <a:spcPct val="0"/>
        </a:spcBef>
        <a:spcAft>
          <a:spcPct val="0"/>
        </a:spcAft>
        <a:defRPr sz="3200">
          <a:solidFill>
            <a:srgbClr val="002060"/>
          </a:solidFill>
          <a:latin typeface="Franklin Gothic Demi" pitchFamily="34" charset="0"/>
        </a:defRPr>
      </a:lvl9pPr>
    </p:titleStyle>
    <p:bodyStyle>
      <a:lvl1pPr marL="342900" indent="-342900" algn="l" rtl="0" eaLnBrk="0" fontAlgn="base" hangingPunct="0">
        <a:spcBef>
          <a:spcPct val="20000"/>
        </a:spcBef>
        <a:spcAft>
          <a:spcPct val="0"/>
        </a:spcAft>
        <a:buFont typeface="Arial" charset="0"/>
        <a:buChar char="•"/>
        <a:defRPr sz="3000" kern="1200">
          <a:solidFill>
            <a:srgbClr val="404040"/>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hyperlink" Target="http://images.search.yahoo.com/images/view;_ylt=A0PDoVw.pqNPHBMAFPqJzbkF;_ylu=X3oDMTBlMTQ4cGxyBHNlYwNzcgRzbGsDaW1n?back=http://images.search.yahoo.com/search/images?p=nsa+naples+italy&amp;_adv_prop=image&amp;va=nsa+naples+italy&amp;fr=yfp-t-701-s&amp;tab=organic&amp;ri=40&amp;w=490&amp;h=368&amp;imgurl=www.stripes.com/polopoly_fs/1.131437.1294764003!/image/2156806630.jpg_gen/derivatives/landscape_490/2156806630.jpg&amp;rurl=http://www.stripes.com/news/families-in-naples-rota-now-may-opt-for-off-base-housing-1.131436&amp;size=90.3+KB&amp;name=With+occupancy+rates+in+family+housing+units+comfortably+above+90+percent+and+holding+steady,+the+Navy&amp;p=nsa+naples+italy&amp;oid=c86f280e556b156a074aa1a878b458b8&amp;fr2=&amp;fr=yfp-t-701-s&amp;tt=With+occupancy+rates+in+family+housing+units+comfortably+above+90+percent+and+holding+steady,+the+Navy&amp;b=31&amp;ni=120&amp;no=40&amp;ts=&amp;tab=organic&amp;sigr=12toto2uk&amp;sigb=1444dntlm&amp;sigi=13ia27gq4&amp;.crumb=tD8Pbcs3HUS" TargetMode="External"/><Relationship Id="rId7"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images.search.yahoo.com/images/view;_ylt=A0PDoVw.pqNPHBMADfqJzbkF;_ylu=X3oDMTBlMTQ4cGxyBHNlYwNzcgRzbGsDaW1n?back=http://images.search.yahoo.com/search/images?p=nsa+naples+italy&amp;_adv_prop=image&amp;va=nsa+naples+italy&amp;fr=yfp-t-701-s&amp;tab=organic&amp;ri=33&amp;w=320&amp;h=200&amp;imgurl=www.commissaries.com/stores/images/store_photos/hqce5x.jpg&amp;rurl=http://www.commissaries.com/stores/html/store.cfm?dodaac=HQCE5X&amp;size=12.8+KB&amp;name=Commissaries.com+-+Naples+NSA+Commissary&amp;p=nsa+naples+italy&amp;oid=2c0f732f1f828ea1e1bb58f81ffba050&amp;fr2=&amp;fr=yfp-t-701-s&amp;tt=Commissaries.com+-+Naples+NSA+Commissary&amp;b=31&amp;ni=120&amp;no=33&amp;ts=&amp;tab=organic&amp;sigr=11v2hpccm&amp;sigb=144l42tiu&amp;sigi=11qhum1g7&amp;.crumb=tD8Pbcs3HUS" TargetMode="Externa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jpeg"/><Relationship Id="rId7" Type="http://schemas.openxmlformats.org/officeDocument/2006/relationships/image" Target="../media/image5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jpeg"/><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10" Type="http://schemas.openxmlformats.org/officeDocument/2006/relationships/image" Target="../media/image68.jpeg"/><Relationship Id="rId4" Type="http://schemas.openxmlformats.org/officeDocument/2006/relationships/image" Target="../media/image62.png"/><Relationship Id="rId9" Type="http://schemas.openxmlformats.org/officeDocument/2006/relationships/image" Target="../media/image67.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hyperlink" Target="http://www.ready.navy.mi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hyperlink" Target="http://www.ready.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sp>
        <p:nvSpPr>
          <p:cNvPr id="6147" name="AutoShape 4"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sp>
        <p:nvSpPr>
          <p:cNvPr id="6148" name="AutoShape 6"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pic>
        <p:nvPicPr>
          <p:cNvPr id="6149" name="Picture 8" descr="http://websps31.battelle.org/readynavy/home/Shared%20Documents/Logo/CNIC%20LOGO_HIRES_JPEG.jpg"/>
          <p:cNvPicPr>
            <a:picLocks noChangeAspect="1" noChangeArrowheads="1"/>
          </p:cNvPicPr>
          <p:nvPr/>
        </p:nvPicPr>
        <p:blipFill>
          <a:blip r:embed="rId3"/>
          <a:srcRect/>
          <a:stretch>
            <a:fillRect/>
          </a:stretch>
        </p:blipFill>
        <p:spPr bwMode="auto">
          <a:xfrm>
            <a:off x="354013" y="6203950"/>
            <a:ext cx="1279525" cy="354013"/>
          </a:xfrm>
          <a:prstGeom prst="rect">
            <a:avLst/>
          </a:prstGeom>
          <a:noFill/>
          <a:ln w="9525">
            <a:noFill/>
            <a:miter lim="800000"/>
            <a:headEnd/>
            <a:tailEnd/>
          </a:ln>
        </p:spPr>
      </p:pic>
      <p:sp>
        <p:nvSpPr>
          <p:cNvPr id="6150" name="Title 3"/>
          <p:cNvSpPr>
            <a:spLocks noGrp="1"/>
          </p:cNvSpPr>
          <p:nvPr>
            <p:ph type="ctrTitle"/>
          </p:nvPr>
        </p:nvSpPr>
        <p:spPr>
          <a:xfrm>
            <a:off x="304800" y="4516438"/>
            <a:ext cx="6400800" cy="1341437"/>
          </a:xfrm>
        </p:spPr>
        <p:txBody>
          <a:bodyPr/>
          <a:lstStyle/>
          <a:p>
            <a:r>
              <a:rPr lang="en-US">
                <a:solidFill>
                  <a:srgbClr val="004B8D"/>
                </a:solidFill>
              </a:rPr>
              <a:t>www.ready.navy.mil</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2179" y="782637"/>
            <a:ext cx="2508936" cy="2508278"/>
          </a:xfrm>
          <a:prstGeom prst="rect">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709" y="1353545"/>
            <a:ext cx="3963950" cy="13664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136080" y="1299930"/>
            <a:ext cx="8905240" cy="5201424"/>
          </a:xfrm>
          <a:prstGeom prst="rect">
            <a:avLst/>
          </a:prstGeom>
          <a:noFill/>
          <a:ln w="9525">
            <a:noFill/>
            <a:miter lim="800000"/>
            <a:headEnd/>
            <a:tailEnd/>
          </a:ln>
          <a:effectLst/>
        </p:spPr>
        <p:txBody>
          <a:bodyPr>
            <a:spAutoFit/>
          </a:bodyPr>
          <a:lstStyle/>
          <a:p>
            <a:pPr marL="381000" indent="-381000" algn="ctr">
              <a:defRPr/>
            </a:pPr>
            <a:endParaRPr lang="en-US" sz="2000" b="1" dirty="0">
              <a:solidFill>
                <a:srgbClr val="000000"/>
              </a:solidFill>
              <a:latin typeface="Calibri" panose="020F0502020204030204" pitchFamily="34" charset="0"/>
              <a:cs typeface="Calibri" panose="020F0502020204030204" pitchFamily="34" charset="0"/>
            </a:endParaRPr>
          </a:p>
          <a:p>
            <a:pPr algn="l">
              <a:defRPr/>
            </a:pPr>
            <a:r>
              <a:rPr lang="en-US" altLang="zh-CN" sz="2000" dirty="0">
                <a:latin typeface="Calibri" panose="020F0502020204030204" pitchFamily="34" charset="0"/>
                <a:ea typeface="宋体" charset="-122"/>
                <a:cs typeface="Calibri" panose="020F0502020204030204" pitchFamily="34" charset="0"/>
              </a:rPr>
              <a:t>In the event of an emergency, the Navy’s Mass Warning Notification System (MWNS) provides real-time alerts to the Navy community throughout the lifecycle of the incident/crisis or closure through:</a:t>
            </a:r>
          </a:p>
          <a:p>
            <a:pPr>
              <a:defRPr/>
            </a:pPr>
            <a:endParaRPr lang="en-US" altLang="zh-CN" sz="1600" b="1" dirty="0">
              <a:latin typeface="Calibri" panose="020F0502020204030204" pitchFamily="34" charset="0"/>
              <a:ea typeface="宋体" charset="-122"/>
              <a:cs typeface="Calibri" panose="020F0502020204030204" pitchFamily="34" charset="0"/>
            </a:endParaRPr>
          </a:p>
          <a:p>
            <a:pPr lvl="7" algn="ctr">
              <a:defRPr/>
            </a:pPr>
            <a:r>
              <a:rPr lang="en-US" altLang="zh-CN" b="1" dirty="0">
                <a:latin typeface="Calibri" panose="020F0502020204030204" pitchFamily="34" charset="0"/>
                <a:ea typeface="宋体" charset="-122"/>
                <a:cs typeface="Calibri" panose="020F0502020204030204" pitchFamily="34" charset="0"/>
              </a:rPr>
              <a:t>Navy Enterprise MWNS  Components</a:t>
            </a:r>
          </a:p>
          <a:p>
            <a:pPr lvl="7" algn="ctr">
              <a:defRPr/>
            </a:pPr>
            <a:endParaRPr lang="en-US" altLang="zh-CN" b="1" dirty="0">
              <a:latin typeface="Calibri" panose="020F0502020204030204" pitchFamily="34" charset="0"/>
              <a:ea typeface="宋体" charset="-122"/>
              <a:cs typeface="Calibri" panose="020F0502020204030204" pitchFamily="34" charset="0"/>
            </a:endParaRPr>
          </a:p>
          <a:p>
            <a:pPr marL="3581400" lvl="7" indent="-381000">
              <a:buFontTx/>
              <a:buChar char="•"/>
              <a:defRPr/>
            </a:pPr>
            <a:r>
              <a:rPr lang="en-US" altLang="zh-CN" b="1" dirty="0">
                <a:latin typeface="Calibri" panose="020F0502020204030204" pitchFamily="34" charset="0"/>
                <a:ea typeface="宋体" charset="-122"/>
                <a:cs typeface="Calibri" panose="020F0502020204030204" pitchFamily="34" charset="0"/>
              </a:rPr>
              <a:t>Giant Voice (GV):  </a:t>
            </a:r>
            <a:r>
              <a:rPr lang="en-US" altLang="zh-CN" dirty="0">
                <a:latin typeface="Calibri" panose="020F0502020204030204" pitchFamily="34" charset="0"/>
                <a:ea typeface="宋体" charset="-122"/>
                <a:cs typeface="Calibri" panose="020F0502020204030204" pitchFamily="34" charset="0"/>
              </a:rPr>
              <a:t>A voice announcing system using exterior speakers</a:t>
            </a:r>
          </a:p>
          <a:p>
            <a:pPr marL="3581400" lvl="7" indent="-381000">
              <a:buFontTx/>
              <a:buChar char="•"/>
              <a:defRPr/>
            </a:pPr>
            <a:r>
              <a:rPr lang="en-US" altLang="zh-CN" b="1" dirty="0">
                <a:latin typeface="Calibri" panose="020F0502020204030204" pitchFamily="34" charset="0"/>
                <a:ea typeface="宋体" charset="-122"/>
                <a:cs typeface="Calibri" panose="020F0502020204030204" pitchFamily="34" charset="0"/>
              </a:rPr>
              <a:t>Interior Voice (IV):  </a:t>
            </a:r>
            <a:r>
              <a:rPr lang="en-US" altLang="zh-CN" dirty="0">
                <a:latin typeface="Calibri" panose="020F0502020204030204" pitchFamily="34" charset="0"/>
                <a:ea typeface="宋体" charset="-122"/>
                <a:cs typeface="Calibri" panose="020F0502020204030204" pitchFamily="34" charset="0"/>
              </a:rPr>
              <a:t>Interior speakers or sirens</a:t>
            </a:r>
          </a:p>
          <a:p>
            <a:pPr marL="3581400" lvl="7" indent="-381000">
              <a:buFontTx/>
              <a:buChar char="•"/>
              <a:defRPr/>
            </a:pPr>
            <a:r>
              <a:rPr lang="en-US" altLang="zh-CN" b="1" dirty="0">
                <a:latin typeface="Calibri" panose="020F0502020204030204" pitchFamily="34" charset="0"/>
                <a:ea typeface="宋体" charset="-122"/>
                <a:cs typeface="Calibri" panose="020F0502020204030204" pitchFamily="34" charset="0"/>
              </a:rPr>
              <a:t>Computer Desktop Notification System (CDNS):  </a:t>
            </a:r>
            <a:r>
              <a:rPr lang="en-US" altLang="zh-CN" dirty="0">
                <a:latin typeface="Calibri" panose="020F0502020204030204" pitchFamily="34" charset="0"/>
                <a:ea typeface="宋体" charset="-122"/>
                <a:cs typeface="Calibri" panose="020F0502020204030204" pitchFamily="34" charset="0"/>
              </a:rPr>
              <a:t>An administrative broadcast across Navy computer networks that overrides current applications, thereby reaching all Navy users. </a:t>
            </a:r>
          </a:p>
          <a:p>
            <a:pPr marL="3581400" lvl="7" indent="-381000">
              <a:buFontTx/>
              <a:buChar char="•"/>
              <a:defRPr/>
            </a:pPr>
            <a:r>
              <a:rPr lang="en-US" altLang="zh-CN" b="1" dirty="0">
                <a:latin typeface="Calibri" panose="020F0502020204030204" pitchFamily="34" charset="0"/>
                <a:ea typeface="宋体" charset="-122"/>
                <a:cs typeface="Calibri" panose="020F0502020204030204" pitchFamily="34" charset="0"/>
              </a:rPr>
              <a:t>Automated Telephone Notification System (ATNS):  </a:t>
            </a:r>
            <a:r>
              <a:rPr lang="en-US" altLang="zh-CN" dirty="0">
                <a:latin typeface="Calibri" panose="020F0502020204030204" pitchFamily="34" charset="0"/>
                <a:ea typeface="宋体" charset="-122"/>
                <a:cs typeface="Calibri" panose="020F0502020204030204" pitchFamily="34" charset="0"/>
              </a:rPr>
              <a:t>Notification system capable of providing voice and/or data messages to multiple receivers; telephones, cellular phones, email, SMS (Text), etc. </a:t>
            </a:r>
            <a:endParaRPr lang="en-US" altLang="zh-CN" sz="2000" b="1" dirty="0">
              <a:latin typeface="Calibri" panose="020F0502020204030204" pitchFamily="34" charset="0"/>
              <a:ea typeface="宋体" charset="-122"/>
              <a:cs typeface="Calibri" panose="020F0502020204030204" pitchFamily="34" charset="0"/>
            </a:endParaRPr>
          </a:p>
        </p:txBody>
      </p:sp>
      <p:graphicFrame>
        <p:nvGraphicFramePr>
          <p:cNvPr id="5" name="Diagram 4"/>
          <p:cNvGraphicFramePr/>
          <p:nvPr/>
        </p:nvGraphicFramePr>
        <p:xfrm>
          <a:off x="24320" y="3489724"/>
          <a:ext cx="3286760" cy="2408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le 1"/>
          <p:cNvSpPr>
            <a:spLocks noGrp="1"/>
          </p:cNvSpPr>
          <p:nvPr>
            <p:ph type="title"/>
          </p:nvPr>
        </p:nvSpPr>
        <p:spPr>
          <a:xfrm>
            <a:off x="304800" y="76200"/>
            <a:ext cx="8534400" cy="1143000"/>
          </a:xfrm>
        </p:spPr>
        <p:txBody>
          <a:bodyPr/>
          <a:lstStyle/>
          <a:p>
            <a:r>
              <a:rPr lang="en-US" dirty="0">
                <a:solidFill>
                  <a:schemeClr val="tx1"/>
                </a:solidFill>
              </a:rPr>
              <a:t>Mass Warning Notification System</a:t>
            </a:r>
          </a:p>
        </p:txBody>
      </p:sp>
    </p:spTree>
    <p:extLst>
      <p:ext uri="{BB962C8B-B14F-4D97-AF65-F5344CB8AC3E}">
        <p14:creationId xmlns:p14="http://schemas.microsoft.com/office/powerpoint/2010/main" val="1414084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4111560" y="1825561"/>
            <a:ext cx="4857341"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000" kern="1200">
                <a:solidFill>
                  <a:srgbClr val="404040"/>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en-US" altLang="en-US" sz="2000" dirty="0">
                <a:solidFill>
                  <a:schemeClr val="tx1"/>
                </a:solidFill>
                <a:latin typeface="Calibri" panose="020F0502020204030204" pitchFamily="34" charset="0"/>
                <a:cs typeface="Calibri" panose="020F0502020204030204" pitchFamily="34" charset="0"/>
              </a:rPr>
              <a:t>Used by Emergency Management Personnel</a:t>
            </a:r>
          </a:p>
          <a:p>
            <a:pPr eaLnBrk="1" hangingPunct="1"/>
            <a:r>
              <a:rPr lang="en-US" altLang="en-US" sz="2000" dirty="0">
                <a:solidFill>
                  <a:schemeClr val="tx1"/>
                </a:solidFill>
                <a:latin typeface="Calibri" panose="020F0502020204030204" pitchFamily="34" charset="0"/>
                <a:cs typeface="Calibri" panose="020F0502020204030204" pitchFamily="34" charset="0"/>
              </a:rPr>
              <a:t>Provides critical information during crisis events or other incidents to: </a:t>
            </a:r>
          </a:p>
          <a:p>
            <a:pPr lvl="1" eaLnBrk="1" hangingPunct="1"/>
            <a:r>
              <a:rPr lang="en-US" altLang="en-US" sz="1800" dirty="0">
                <a:solidFill>
                  <a:schemeClr val="tx1"/>
                </a:solidFill>
                <a:latin typeface="Calibri" panose="020F0502020204030204" pitchFamily="34" charset="0"/>
                <a:cs typeface="Calibri" panose="020F0502020204030204" pitchFamily="34" charset="0"/>
              </a:rPr>
              <a:t>First responders</a:t>
            </a:r>
          </a:p>
          <a:p>
            <a:pPr lvl="1" eaLnBrk="1" hangingPunct="1"/>
            <a:r>
              <a:rPr lang="en-US" altLang="en-US" sz="1800" dirty="0">
                <a:solidFill>
                  <a:schemeClr val="tx1"/>
                </a:solidFill>
                <a:latin typeface="Calibri" panose="020F0502020204030204" pitchFamily="34" charset="0"/>
                <a:cs typeface="Calibri" panose="020F0502020204030204" pitchFamily="34" charset="0"/>
              </a:rPr>
              <a:t>Mission critical personnel</a:t>
            </a:r>
          </a:p>
          <a:p>
            <a:pPr lvl="1" eaLnBrk="1" hangingPunct="1"/>
            <a:r>
              <a:rPr lang="en-US" altLang="en-US" sz="1800" dirty="0">
                <a:solidFill>
                  <a:schemeClr val="tx1"/>
                </a:solidFill>
                <a:latin typeface="Calibri" panose="020F0502020204030204" pitchFamily="34" charset="0"/>
                <a:cs typeface="Calibri" panose="020F0502020204030204" pitchFamily="34" charset="0"/>
              </a:rPr>
              <a:t>Base personnel</a:t>
            </a:r>
          </a:p>
          <a:p>
            <a:pPr lvl="1" eaLnBrk="1" hangingPunct="1"/>
            <a:r>
              <a:rPr lang="en-US" altLang="en-US" sz="1800" dirty="0">
                <a:solidFill>
                  <a:schemeClr val="tx1"/>
                </a:solidFill>
                <a:latin typeface="Calibri" panose="020F0502020204030204" pitchFamily="34" charset="0"/>
                <a:cs typeface="Calibri" panose="020F0502020204030204" pitchFamily="34" charset="0"/>
              </a:rPr>
              <a:t>Local agencies</a:t>
            </a:r>
          </a:p>
          <a:p>
            <a:pPr eaLnBrk="1" hangingPunct="1"/>
            <a:r>
              <a:rPr lang="en-US" altLang="en-US" sz="2000" dirty="0">
                <a:solidFill>
                  <a:schemeClr val="tx1"/>
                </a:solidFill>
                <a:latin typeface="Calibri" panose="020F0502020204030204" pitchFamily="34" charset="0"/>
                <a:cs typeface="Calibri" panose="020F0502020204030204" pitchFamily="34" charset="0"/>
              </a:rPr>
              <a:t>Uses a layered approach</a:t>
            </a:r>
          </a:p>
          <a:p>
            <a:pPr lvl="1" eaLnBrk="1" hangingPunct="1"/>
            <a:r>
              <a:rPr lang="en-US" altLang="en-US" sz="1800" dirty="0">
                <a:solidFill>
                  <a:schemeClr val="tx1"/>
                </a:solidFill>
                <a:latin typeface="Calibri" panose="020F0502020204030204" pitchFamily="34" charset="0"/>
                <a:cs typeface="Calibri" panose="020F0502020204030204" pitchFamily="34" charset="0"/>
              </a:rPr>
              <a:t>Multiple Devices; Computer Workstations, Phone, Email, Text, etc…</a:t>
            </a:r>
          </a:p>
          <a:p>
            <a:pPr lvl="1" eaLnBrk="1" hangingPunct="1"/>
            <a:r>
              <a:rPr lang="en-US" altLang="en-US" sz="1800" dirty="0">
                <a:solidFill>
                  <a:schemeClr val="tx1"/>
                </a:solidFill>
                <a:latin typeface="Calibri" panose="020F0502020204030204" pitchFamily="34" charset="0"/>
                <a:cs typeface="Calibri" panose="020F0502020204030204" pitchFamily="34" charset="0"/>
              </a:rPr>
              <a:t>Selective Criteria: Base-wide, Key Personnel, Location, etc..</a:t>
            </a:r>
          </a:p>
        </p:txBody>
      </p:sp>
      <p:pic>
        <p:nvPicPr>
          <p:cNvPr id="1026" name="Picture 2" descr="C:\Users\DANIEL~1.HAA\AppData\Local\Temp\SNAGHTMLd3c57c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060" y="2420400"/>
            <a:ext cx="3775970" cy="375342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19491" y="2003902"/>
            <a:ext cx="3105016"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Computer Desktop Notification</a:t>
            </a:r>
          </a:p>
        </p:txBody>
      </p:sp>
      <p:sp>
        <p:nvSpPr>
          <p:cNvPr id="7" name="Title 1"/>
          <p:cNvSpPr>
            <a:spLocks noGrp="1"/>
          </p:cNvSpPr>
          <p:nvPr>
            <p:ph type="title"/>
          </p:nvPr>
        </p:nvSpPr>
        <p:spPr>
          <a:xfrm>
            <a:off x="304800" y="76200"/>
            <a:ext cx="8534400" cy="1143000"/>
          </a:xfrm>
        </p:spPr>
        <p:txBody>
          <a:bodyPr/>
          <a:lstStyle/>
          <a:p>
            <a:r>
              <a:rPr lang="en-US" dirty="0">
                <a:solidFill>
                  <a:schemeClr val="tx1"/>
                </a:solidFill>
              </a:rPr>
              <a:t>Mass Warning Notification System</a:t>
            </a:r>
          </a:p>
        </p:txBody>
      </p:sp>
    </p:spTree>
    <p:extLst>
      <p:ext uri="{BB962C8B-B14F-4D97-AF65-F5344CB8AC3E}">
        <p14:creationId xmlns:p14="http://schemas.microsoft.com/office/powerpoint/2010/main" val="3774579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3" descr="Globeicon.png"/>
          <p:cNvPicPr>
            <a:picLocks noChangeAspect="1"/>
          </p:cNvPicPr>
          <p:nvPr/>
        </p:nvPicPr>
        <p:blipFill>
          <a:blip r:embed="rId3"/>
          <a:srcRect/>
          <a:stretch>
            <a:fillRect/>
          </a:stretch>
        </p:blipFill>
        <p:spPr bwMode="auto">
          <a:xfrm>
            <a:off x="4192721" y="5691223"/>
            <a:ext cx="758557" cy="679714"/>
          </a:xfrm>
          <a:prstGeom prst="rect">
            <a:avLst/>
          </a:prstGeom>
          <a:noFill/>
          <a:ln w="9525">
            <a:noFill/>
            <a:miter lim="800000"/>
            <a:headEnd/>
            <a:tailEnd/>
          </a:ln>
        </p:spPr>
      </p:pic>
      <p:pic>
        <p:nvPicPr>
          <p:cNvPr id="8" name="Picture 7" descr="Information Systems Technician 1st Class Veronica Conrad musters service members and their families."/>
          <p:cNvPicPr>
            <a:picLocks noChangeAspect="1" noChangeArrowheads="1"/>
          </p:cNvPicPr>
          <p:nvPr/>
        </p:nvPicPr>
        <p:blipFill>
          <a:blip r:embed="rId4" cstate="print"/>
          <a:stretch>
            <a:fillRect/>
          </a:stretch>
        </p:blipFill>
        <p:spPr bwMode="auto">
          <a:xfrm>
            <a:off x="427890" y="3286532"/>
            <a:ext cx="3298653" cy="21905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 name="TextBox 1"/>
          <p:cNvSpPr txBox="1"/>
          <p:nvPr/>
        </p:nvSpPr>
        <p:spPr>
          <a:xfrm>
            <a:off x="304813" y="1879413"/>
            <a:ext cx="8534387" cy="830997"/>
          </a:xfrm>
          <a:prstGeom prst="rect">
            <a:avLst/>
          </a:prstGeom>
          <a:noFill/>
        </p:spPr>
        <p:txBody>
          <a:bodyPr wrap="square" rtlCol="0">
            <a:spAutoFit/>
          </a:bodyPr>
          <a:lstStyle/>
          <a:p>
            <a:pPr algn="l"/>
            <a:r>
              <a:rPr lang="en-US" sz="2400" dirty="0">
                <a:solidFill>
                  <a:srgbClr val="000000"/>
                </a:solidFill>
                <a:latin typeface="Calibri" panose="020F0502020204030204" pitchFamily="34" charset="0"/>
                <a:cs typeface="Calibri" panose="020F0502020204030204" pitchFamily="34" charset="0"/>
              </a:rPr>
              <a:t>Register your contact information to receive notifications during an emergency via Self-Service registration:</a:t>
            </a:r>
            <a:endParaRPr lang="en-US" dirty="0"/>
          </a:p>
        </p:txBody>
      </p:sp>
      <p:pic>
        <p:nvPicPr>
          <p:cNvPr id="3" name="Picture 2"/>
          <p:cNvPicPr>
            <a:picLocks noChangeAspect="1"/>
          </p:cNvPicPr>
          <p:nvPr/>
        </p:nvPicPr>
        <p:blipFill>
          <a:blip r:embed="rId5"/>
          <a:stretch>
            <a:fillRect/>
          </a:stretch>
        </p:blipFill>
        <p:spPr>
          <a:xfrm>
            <a:off x="4047304" y="3776015"/>
            <a:ext cx="4616687" cy="1447874"/>
          </a:xfrm>
          <a:prstGeom prst="rect">
            <a:avLst/>
          </a:prstGeom>
        </p:spPr>
      </p:pic>
      <p:sp>
        <p:nvSpPr>
          <p:cNvPr id="4" name="TextBox 3"/>
          <p:cNvSpPr txBox="1"/>
          <p:nvPr/>
        </p:nvSpPr>
        <p:spPr>
          <a:xfrm>
            <a:off x="5429416" y="5768630"/>
            <a:ext cx="3095719" cy="369332"/>
          </a:xfrm>
          <a:prstGeom prst="rect">
            <a:avLst/>
          </a:prstGeom>
          <a:noFill/>
        </p:spPr>
        <p:txBody>
          <a:bodyPr wrap="none" rtlCol="0">
            <a:spAutoFit/>
          </a:bodyPr>
          <a:lstStyle/>
          <a:p>
            <a:r>
              <a:rPr lang="en-US" dirty="0"/>
              <a:t>Select “Access Self-Service”</a:t>
            </a:r>
          </a:p>
        </p:txBody>
      </p:sp>
      <p:sp>
        <p:nvSpPr>
          <p:cNvPr id="9" name="Title 1"/>
          <p:cNvSpPr>
            <a:spLocks noGrp="1"/>
          </p:cNvSpPr>
          <p:nvPr>
            <p:ph type="title"/>
          </p:nvPr>
        </p:nvSpPr>
        <p:spPr>
          <a:xfrm>
            <a:off x="304800" y="19455"/>
            <a:ext cx="8534400" cy="933855"/>
          </a:xfrm>
        </p:spPr>
        <p:txBody>
          <a:bodyPr/>
          <a:lstStyle/>
          <a:p>
            <a:r>
              <a:rPr lang="en-US" i="1" dirty="0">
                <a:solidFill>
                  <a:srgbClr val="000000"/>
                </a:solidFill>
              </a:rPr>
              <a:t>Computer Desktop Notification System</a:t>
            </a:r>
            <a:br>
              <a:rPr lang="en-US" i="1" dirty="0">
                <a:solidFill>
                  <a:srgbClr val="000000"/>
                </a:solidFill>
              </a:rPr>
            </a:br>
            <a:r>
              <a:rPr lang="en-US" sz="2400" i="1" dirty="0">
                <a:solidFill>
                  <a:srgbClr val="000000"/>
                </a:solidFill>
              </a:rPr>
              <a:t>Self-Service Registration</a:t>
            </a:r>
            <a:endParaRPr lang="en-US" i="1" dirty="0">
              <a:solidFill>
                <a:srgbClr val="000000"/>
              </a:solidFill>
            </a:endParaRPr>
          </a:p>
        </p:txBody>
      </p:sp>
    </p:spTree>
    <p:extLst>
      <p:ext uri="{BB962C8B-B14F-4D97-AF65-F5344CB8AC3E}">
        <p14:creationId xmlns:p14="http://schemas.microsoft.com/office/powerpoint/2010/main" val="118324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19455"/>
            <a:ext cx="8534400" cy="933855"/>
          </a:xfrm>
        </p:spPr>
        <p:txBody>
          <a:bodyPr/>
          <a:lstStyle/>
          <a:p>
            <a:r>
              <a:rPr lang="en-US" i="1" dirty="0">
                <a:solidFill>
                  <a:srgbClr val="000000"/>
                </a:solidFill>
              </a:rPr>
              <a:t>Computer Desktop Notification System</a:t>
            </a:r>
            <a:br>
              <a:rPr lang="en-US" i="1" dirty="0">
                <a:solidFill>
                  <a:srgbClr val="000000"/>
                </a:solidFill>
              </a:rPr>
            </a:br>
            <a:r>
              <a:rPr lang="en-US" sz="2400" i="1" dirty="0">
                <a:solidFill>
                  <a:srgbClr val="000000"/>
                </a:solidFill>
              </a:rPr>
              <a:t>Self-Service Registration</a:t>
            </a:r>
            <a:endParaRPr lang="en-US" i="1" dirty="0">
              <a:solidFill>
                <a:srgbClr val="000000"/>
              </a:solidFill>
            </a:endParaRPr>
          </a:p>
        </p:txBody>
      </p:sp>
      <p:pic>
        <p:nvPicPr>
          <p:cNvPr id="3078" name="Picture 6" descr="C:\Users\DANIEL~1.HAA\AppData\Local\Temp\SNAGHTMLd66a31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589826"/>
            <a:ext cx="8840664" cy="5161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0462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19455"/>
            <a:ext cx="8534400" cy="933855"/>
          </a:xfrm>
        </p:spPr>
        <p:txBody>
          <a:bodyPr/>
          <a:lstStyle/>
          <a:p>
            <a:r>
              <a:rPr lang="en-US" i="1" dirty="0">
                <a:solidFill>
                  <a:srgbClr val="000000"/>
                </a:solidFill>
              </a:rPr>
              <a:t>Computer Desktop Notification System</a:t>
            </a:r>
            <a:br>
              <a:rPr lang="en-US" i="1" dirty="0">
                <a:solidFill>
                  <a:srgbClr val="000000"/>
                </a:solidFill>
              </a:rPr>
            </a:br>
            <a:r>
              <a:rPr lang="en-US" sz="2400" i="1" dirty="0">
                <a:solidFill>
                  <a:srgbClr val="000000"/>
                </a:solidFill>
              </a:rPr>
              <a:t>Self-Service Registration</a:t>
            </a:r>
            <a:endParaRPr lang="en-US" i="1" dirty="0">
              <a:solidFill>
                <a:srgbClr val="000000"/>
              </a:solidFill>
            </a:endParaRPr>
          </a:p>
        </p:txBody>
      </p:sp>
      <p:pic>
        <p:nvPicPr>
          <p:cNvPr id="5122" name="Picture 2" descr="C:\Users\DANIEL~1.HAA\AppData\Local\Temp\SNAGHTMLd6819c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465" y="1586719"/>
            <a:ext cx="7678927" cy="5212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76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4183063"/>
            <a:ext cx="9144000" cy="2682875"/>
          </a:xfrm>
          <a:prstGeom prst="rect">
            <a:avLst/>
          </a:prstGeom>
          <a:solidFill>
            <a:srgbClr val="007DC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dirty="0"/>
              <a:t>v</a:t>
            </a:r>
          </a:p>
        </p:txBody>
      </p:sp>
      <p:sp>
        <p:nvSpPr>
          <p:cNvPr id="9" name="Rectangle 8"/>
          <p:cNvSpPr/>
          <p:nvPr/>
        </p:nvSpPr>
        <p:spPr>
          <a:xfrm>
            <a:off x="0" y="1584325"/>
            <a:ext cx="9144000" cy="2608263"/>
          </a:xfrm>
          <a:prstGeom prst="rect">
            <a:avLst/>
          </a:prstGeom>
          <a:solidFill>
            <a:srgbClr val="004B8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4" name="Content Placeholder 2"/>
          <p:cNvSpPr>
            <a:spLocks noGrp="1"/>
          </p:cNvSpPr>
          <p:nvPr>
            <p:ph idx="4294967295"/>
          </p:nvPr>
        </p:nvSpPr>
        <p:spPr>
          <a:xfrm>
            <a:off x="974725" y="2303463"/>
            <a:ext cx="3441700" cy="1068387"/>
          </a:xfrm>
        </p:spPr>
        <p:txBody>
          <a:bodyPr rtlCol="0">
            <a:noAutofit/>
          </a:bodyPr>
          <a:lstStyle/>
          <a:p>
            <a:pPr marL="0" indent="0" algn="r" eaLnBrk="1" fontAlgn="auto" hangingPunct="1">
              <a:spcBef>
                <a:spcPts val="250"/>
              </a:spcBef>
              <a:spcAft>
                <a:spcPts val="0"/>
              </a:spcAft>
              <a:buClr>
                <a:schemeClr val="accent1"/>
              </a:buClr>
              <a:buSzPct val="80000"/>
              <a:buFont typeface="Arial" charset="0"/>
              <a:buNone/>
              <a:defRPr/>
            </a:pPr>
            <a:r>
              <a:rPr lang="en-US" sz="3200" kern="0" dirty="0">
                <a:solidFill>
                  <a:schemeClr val="bg1"/>
                </a:solidFill>
              </a:rPr>
              <a:t>1. Written Emergency Plan</a:t>
            </a:r>
            <a:endParaRPr lang="en-US" sz="3200" dirty="0">
              <a:solidFill>
                <a:schemeClr val="bg1"/>
              </a:solidFill>
            </a:endParaRPr>
          </a:p>
        </p:txBody>
      </p:sp>
      <p:pic>
        <p:nvPicPr>
          <p:cNvPr id="6" name="Picture 5" descr="School.jpg"/>
          <p:cNvPicPr>
            <a:picLocks noChangeAspect="1"/>
          </p:cNvPicPr>
          <p:nvPr/>
        </p:nvPicPr>
        <p:blipFill>
          <a:blip r:embed="rId3" cstate="email"/>
          <a:srcRect/>
          <a:stretch>
            <a:fillRect/>
          </a:stretch>
        </p:blipFill>
        <p:spPr bwMode="auto">
          <a:xfrm>
            <a:off x="4633810" y="1759792"/>
            <a:ext cx="3106761" cy="22169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Content Placeholder 2"/>
          <p:cNvSpPr txBox="1">
            <a:spLocks/>
          </p:cNvSpPr>
          <p:nvPr/>
        </p:nvSpPr>
        <p:spPr bwMode="auto">
          <a:xfrm>
            <a:off x="4648200" y="4940300"/>
            <a:ext cx="3506788" cy="992188"/>
          </a:xfrm>
          <a:prstGeom prst="rect">
            <a:avLst/>
          </a:prstGeom>
          <a:noFill/>
          <a:ln w="9525">
            <a:noFill/>
            <a:miter lim="800000"/>
            <a:headEnd/>
            <a:tailEnd/>
          </a:ln>
        </p:spPr>
        <p:txBody>
          <a:bodyPr lIns="182880" tIns="91440"/>
          <a:lstStyle/>
          <a:p>
            <a:pPr algn="l" fontAlgn="auto">
              <a:spcBef>
                <a:spcPts val="250"/>
              </a:spcBef>
              <a:spcAft>
                <a:spcPts val="0"/>
              </a:spcAft>
              <a:buClr>
                <a:schemeClr val="accent1"/>
              </a:buClr>
              <a:buSzPct val="80000"/>
              <a:defRPr/>
            </a:pPr>
            <a:r>
              <a:rPr lang="en-US" sz="3200" kern="0" dirty="0">
                <a:solidFill>
                  <a:schemeClr val="bg1"/>
                </a:solidFill>
                <a:latin typeface="Cambria" pitchFamily="18" charset="0"/>
                <a:cs typeface="+mn-cs"/>
              </a:rPr>
              <a:t>2. Communication     </a:t>
            </a:r>
          </a:p>
          <a:p>
            <a:pPr algn="l" fontAlgn="auto">
              <a:spcBef>
                <a:spcPts val="250"/>
              </a:spcBef>
              <a:spcAft>
                <a:spcPts val="0"/>
              </a:spcAft>
              <a:buClr>
                <a:schemeClr val="accent1"/>
              </a:buClr>
              <a:buSzPct val="80000"/>
              <a:defRPr/>
            </a:pPr>
            <a:r>
              <a:rPr lang="en-US" sz="3200" kern="0" dirty="0">
                <a:solidFill>
                  <a:schemeClr val="bg1"/>
                </a:solidFill>
                <a:latin typeface="Cambria" pitchFamily="18" charset="0"/>
                <a:cs typeface="+mn-cs"/>
              </a:rPr>
              <a:t>     Plan</a:t>
            </a:r>
          </a:p>
        </p:txBody>
      </p:sp>
      <p:pic>
        <p:nvPicPr>
          <p:cNvPr id="10" name="Picture 9" descr="Communication.jpg"/>
          <p:cNvPicPr>
            <a:picLocks noChangeAspect="1"/>
          </p:cNvPicPr>
          <p:nvPr/>
        </p:nvPicPr>
        <p:blipFill>
          <a:blip r:embed="rId4" cstate="email"/>
          <a:stretch>
            <a:fillRect/>
          </a:stretch>
        </p:blipFill>
        <p:spPr>
          <a:xfrm>
            <a:off x="1363705" y="4379827"/>
            <a:ext cx="3162300" cy="2257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Title 1"/>
          <p:cNvSpPr>
            <a:spLocks noGrp="1"/>
          </p:cNvSpPr>
          <p:nvPr>
            <p:ph type="title"/>
          </p:nvPr>
        </p:nvSpPr>
        <p:spPr>
          <a:xfrm>
            <a:off x="304800" y="76200"/>
            <a:ext cx="8534400" cy="1143000"/>
          </a:xfrm>
        </p:spPr>
        <p:txBody>
          <a:bodyPr/>
          <a:lstStyle/>
          <a:p>
            <a:r>
              <a:rPr lang="en-US" dirty="0">
                <a:solidFill>
                  <a:schemeClr val="tx1"/>
                </a:solidFill>
              </a:rPr>
              <a:t>Step 2:  Make a Plan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idx="4294967295"/>
          </p:nvPr>
        </p:nvSpPr>
        <p:spPr/>
        <p:txBody>
          <a:bodyPr/>
          <a:lstStyle/>
          <a:p>
            <a:r>
              <a:rPr lang="en-US" dirty="0">
                <a:solidFill>
                  <a:srgbClr val="000000"/>
                </a:solidFill>
              </a:rPr>
              <a:t>Emergency Plans May Include:</a:t>
            </a:r>
          </a:p>
        </p:txBody>
      </p:sp>
      <p:sp>
        <p:nvSpPr>
          <p:cNvPr id="5" name="Content Placeholder 2"/>
          <p:cNvSpPr txBox="1">
            <a:spLocks/>
          </p:cNvSpPr>
          <p:nvPr/>
        </p:nvSpPr>
        <p:spPr>
          <a:xfrm>
            <a:off x="304800" y="1752600"/>
            <a:ext cx="8458200" cy="3124200"/>
          </a:xfrm>
          <a:prstGeom prst="rect">
            <a:avLst/>
          </a:prstGeom>
        </p:spPr>
        <p:txBody>
          <a:bodyPr/>
          <a:lstStyle/>
          <a:p>
            <a:pPr marL="342900" indent="-342900" algn="l" fontAlgn="auto">
              <a:spcBef>
                <a:spcPct val="20000"/>
              </a:spcBef>
              <a:spcAft>
                <a:spcPts val="0"/>
              </a:spcAft>
              <a:buFont typeface="Arial" pitchFamily="34" charset="0"/>
              <a:buChar char="•"/>
              <a:defRPr/>
            </a:pPr>
            <a:endParaRPr lang="en-US" sz="4000" dirty="0">
              <a:solidFill>
                <a:schemeClr val="tx1">
                  <a:lumMod val="75000"/>
                  <a:lumOff val="25000"/>
                </a:schemeClr>
              </a:solidFill>
              <a:latin typeface="Cambria" pitchFamily="18" charset="0"/>
              <a:cs typeface="+mn-cs"/>
            </a:endParaRPr>
          </a:p>
          <a:p>
            <a:pPr marL="342900" indent="-342900" algn="l" fontAlgn="auto">
              <a:spcBef>
                <a:spcPct val="20000"/>
              </a:spcBef>
              <a:spcAft>
                <a:spcPts val="0"/>
              </a:spcAft>
              <a:buFont typeface="Arial" pitchFamily="34" charset="0"/>
              <a:buChar char="•"/>
              <a:defRPr/>
            </a:pPr>
            <a:r>
              <a:rPr lang="en-US" sz="4000" dirty="0">
                <a:solidFill>
                  <a:srgbClr val="000000"/>
                </a:solidFill>
                <a:latin typeface="Calibri" panose="020F0502020204030204" pitchFamily="34" charset="0"/>
                <a:cs typeface="Calibri" panose="020F0502020204030204" pitchFamily="34" charset="0"/>
              </a:rPr>
              <a:t>Sheltering in Place</a:t>
            </a:r>
          </a:p>
          <a:p>
            <a:pPr marL="342900" indent="-342900" algn="l" fontAlgn="auto">
              <a:spcBef>
                <a:spcPct val="20000"/>
              </a:spcBef>
              <a:spcAft>
                <a:spcPts val="0"/>
              </a:spcAft>
              <a:buFont typeface="Arial" pitchFamily="34" charset="0"/>
              <a:buChar char="•"/>
              <a:defRPr/>
            </a:pPr>
            <a:r>
              <a:rPr lang="en-US" sz="4000" dirty="0">
                <a:solidFill>
                  <a:srgbClr val="000000"/>
                </a:solidFill>
                <a:latin typeface="Calibri" panose="020F0502020204030204" pitchFamily="34" charset="0"/>
                <a:cs typeface="Calibri" panose="020F0502020204030204" pitchFamily="34" charset="0"/>
              </a:rPr>
              <a:t>Sheltering in a Vehicle</a:t>
            </a:r>
          </a:p>
          <a:p>
            <a:pPr marL="342900" indent="-342900" algn="l" fontAlgn="auto">
              <a:spcBef>
                <a:spcPct val="20000"/>
              </a:spcBef>
              <a:spcAft>
                <a:spcPts val="0"/>
              </a:spcAft>
              <a:buFont typeface="Arial" pitchFamily="34" charset="0"/>
              <a:buChar char="•"/>
              <a:defRPr/>
            </a:pPr>
            <a:r>
              <a:rPr lang="en-US" sz="4000" dirty="0">
                <a:solidFill>
                  <a:srgbClr val="000000"/>
                </a:solidFill>
                <a:latin typeface="Calibri" panose="020F0502020204030204" pitchFamily="34" charset="0"/>
                <a:cs typeface="Calibri" panose="020F0502020204030204" pitchFamily="34" charset="0"/>
              </a:rPr>
              <a:t>Evacuation</a:t>
            </a:r>
          </a:p>
          <a:p>
            <a:pPr marL="342900" indent="-342900" algn="l" fontAlgn="auto">
              <a:spcBef>
                <a:spcPct val="20000"/>
              </a:spcBef>
              <a:spcAft>
                <a:spcPts val="0"/>
              </a:spcAft>
              <a:buFont typeface="Arial" pitchFamily="34" charset="0"/>
              <a:buChar char="•"/>
              <a:defRPr/>
            </a:pPr>
            <a:r>
              <a:rPr lang="en-US" sz="4000" dirty="0">
                <a:solidFill>
                  <a:srgbClr val="000000"/>
                </a:solidFill>
                <a:latin typeface="Calibri" panose="020F0502020204030204" pitchFamily="34" charset="0"/>
                <a:cs typeface="Calibri" panose="020F0502020204030204" pitchFamily="34" charset="0"/>
              </a:rPr>
              <a:t>Safe Havens or Shelters</a:t>
            </a:r>
          </a:p>
          <a:p>
            <a:pPr marL="342900" indent="-342900" algn="l" fontAlgn="auto">
              <a:spcBef>
                <a:spcPct val="20000"/>
              </a:spcBef>
              <a:spcAft>
                <a:spcPts val="0"/>
              </a:spcAft>
              <a:buFont typeface="Arial" pitchFamily="34" charset="0"/>
              <a:buChar char="•"/>
              <a:defRPr/>
            </a:pPr>
            <a:endParaRPr lang="en-US" sz="4000" dirty="0">
              <a:solidFill>
                <a:srgbClr val="000000"/>
              </a:solidFill>
              <a:latin typeface="Cambria" pitchFamily="18" charset="0"/>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09716" y="1621407"/>
            <a:ext cx="4036142" cy="5020025"/>
          </a:xfrm>
          <a:prstGeom prst="rect">
            <a:avLst/>
          </a:prstGeom>
          <a:solidFill>
            <a:schemeClr val="accent2">
              <a:lumMod val="40000"/>
              <a:lumOff val="60000"/>
            </a:schemeClr>
          </a:solidFill>
          <a:ln>
            <a:solidFill>
              <a:schemeClr val="tx1"/>
            </a:solidFill>
          </a:ln>
        </p:spPr>
        <p:txBody>
          <a:bodyPr>
            <a:normAutofit lnSpcReduction="10000"/>
          </a:bodyPr>
          <a:lstStyle>
            <a:lvl1pPr marL="342900" indent="-342900" algn="l" rtl="0" eaLnBrk="0" fontAlgn="base" hangingPunct="0">
              <a:spcBef>
                <a:spcPct val="20000"/>
              </a:spcBef>
              <a:spcAft>
                <a:spcPct val="0"/>
              </a:spcAft>
              <a:buFont typeface="Arial" charset="0"/>
              <a:buChar char="•"/>
              <a:defRPr sz="3000" kern="1200">
                <a:solidFill>
                  <a:srgbClr val="404040"/>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rgbClr val="404040"/>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rgbClr val="404040"/>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rgbClr val="40404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charset="0"/>
              <a:buNone/>
              <a:defRPr/>
            </a:pPr>
            <a:r>
              <a:rPr lang="en-US" sz="1200" b="1" dirty="0">
                <a:solidFill>
                  <a:srgbClr val="000000"/>
                </a:solidFill>
              </a:rPr>
              <a:t>LOCKDOWN</a:t>
            </a:r>
          </a:p>
          <a:p>
            <a:pPr marL="0" indent="0" algn="ctr">
              <a:buFont typeface="Arial" charset="0"/>
              <a:buNone/>
              <a:defRPr/>
            </a:pPr>
            <a:endParaRPr lang="en-US" sz="1200" b="1" dirty="0">
              <a:solidFill>
                <a:srgbClr val="000000"/>
              </a:solidFill>
            </a:endParaRPr>
          </a:p>
          <a:p>
            <a:pPr>
              <a:defRPr/>
            </a:pPr>
            <a:r>
              <a:rPr lang="en-US" sz="1300" dirty="0">
                <a:solidFill>
                  <a:srgbClr val="000000"/>
                </a:solidFill>
              </a:rPr>
              <a:t>Lockdown is appropriate for threats posed from outside or inside the building. These threats could include a violent person attempting to enter your office, a perpetrator already inside, or nearby criminal or terrorist activity.</a:t>
            </a:r>
          </a:p>
          <a:p>
            <a:pPr>
              <a:defRPr/>
            </a:pPr>
            <a:endParaRPr lang="en-US" sz="1300" dirty="0">
              <a:solidFill>
                <a:srgbClr val="000000"/>
              </a:solidFill>
            </a:endParaRPr>
          </a:p>
          <a:p>
            <a:pPr marL="0" indent="0">
              <a:buFont typeface="Arial" charset="0"/>
              <a:buNone/>
              <a:defRPr/>
            </a:pPr>
            <a:r>
              <a:rPr lang="en-US" sz="1300" b="1" dirty="0">
                <a:solidFill>
                  <a:srgbClr val="000000"/>
                </a:solidFill>
              </a:rPr>
              <a:t>Lockdown Procedures:</a:t>
            </a:r>
          </a:p>
          <a:p>
            <a:pPr>
              <a:defRPr/>
            </a:pPr>
            <a:r>
              <a:rPr lang="en-US" sz="1300" dirty="0">
                <a:solidFill>
                  <a:srgbClr val="000000"/>
                </a:solidFill>
              </a:rPr>
              <a:t>Direct personnel to a position out of the line-of-sight of doors and windows.</a:t>
            </a:r>
          </a:p>
          <a:p>
            <a:pPr>
              <a:defRPr/>
            </a:pPr>
            <a:r>
              <a:rPr lang="en-US" sz="1300" dirty="0">
                <a:solidFill>
                  <a:srgbClr val="000000"/>
                </a:solidFill>
              </a:rPr>
              <a:t>Check outside of your office door (i.e., hallways) for nearby personnel, and move them into safe areas. </a:t>
            </a:r>
          </a:p>
          <a:p>
            <a:pPr>
              <a:defRPr/>
            </a:pPr>
            <a:r>
              <a:rPr lang="en-US" sz="1300" dirty="0">
                <a:solidFill>
                  <a:srgbClr val="000000"/>
                </a:solidFill>
              </a:rPr>
              <a:t>Close and lock all doors and windows.</a:t>
            </a:r>
          </a:p>
          <a:p>
            <a:pPr>
              <a:defRPr/>
            </a:pPr>
            <a:r>
              <a:rPr lang="en-US" sz="1300" dirty="0">
                <a:solidFill>
                  <a:srgbClr val="000000"/>
                </a:solidFill>
              </a:rPr>
              <a:t>Cover door window and close window blinds.</a:t>
            </a:r>
          </a:p>
          <a:p>
            <a:pPr>
              <a:defRPr/>
            </a:pPr>
            <a:r>
              <a:rPr lang="en-US" sz="1300" dirty="0">
                <a:solidFill>
                  <a:srgbClr val="000000"/>
                </a:solidFill>
              </a:rPr>
              <a:t>Turn off room/office lights and remain quiet.</a:t>
            </a:r>
          </a:p>
          <a:p>
            <a:pPr>
              <a:defRPr/>
            </a:pPr>
            <a:r>
              <a:rPr lang="en-US" sz="1300" dirty="0">
                <a:solidFill>
                  <a:srgbClr val="000000"/>
                </a:solidFill>
              </a:rPr>
              <a:t>Personnel outside of the affected building should move away from the building to the designated evacuation site or another appropriate, safe location.</a:t>
            </a:r>
          </a:p>
          <a:p>
            <a:pPr>
              <a:defRPr/>
            </a:pPr>
            <a:r>
              <a:rPr lang="en-US" sz="1300" dirty="0">
                <a:solidFill>
                  <a:srgbClr val="000000"/>
                </a:solidFill>
              </a:rPr>
              <a:t>Take attendance and report it to dispatch/designated personnel (include missing or additional personnel).</a:t>
            </a:r>
          </a:p>
        </p:txBody>
      </p:sp>
      <p:sp>
        <p:nvSpPr>
          <p:cNvPr id="5" name="Content Placeholder 2"/>
          <p:cNvSpPr txBox="1">
            <a:spLocks/>
          </p:cNvSpPr>
          <p:nvPr/>
        </p:nvSpPr>
        <p:spPr bwMode="auto">
          <a:xfrm>
            <a:off x="4896465" y="1621408"/>
            <a:ext cx="3947651" cy="5020024"/>
          </a:xfrm>
          <a:prstGeom prst="rect">
            <a:avLst/>
          </a:prstGeom>
          <a:solidFill>
            <a:schemeClr val="accent1">
              <a:lumMod val="20000"/>
              <a:lumOff val="80000"/>
            </a:schemeClr>
          </a:solidFill>
          <a:ln w="9525">
            <a:solidFill>
              <a:schemeClr val="tx1"/>
            </a:solidFill>
            <a:miter lim="800000"/>
            <a:headEnd/>
            <a:tailEnd/>
          </a:ln>
          <a:effectLst/>
          <a:extLst>
            <a:ext uri="{FAA26D3D-D897-4be2-8F04-BA451C77F1D7}"/>
          </a:extLst>
        </p:spPr>
        <p:txBody>
          <a:bodyPr/>
          <a:lst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S PGothic" pitchFamily="34" charset="-128"/>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ea typeface="MS PGothic" pitchFamily="34" charset="-128"/>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ea typeface="MS PGothic" pitchFamily="34" charset="-128"/>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ea typeface="MS PGothic" pitchFamily="34" charset="-128"/>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ea typeface="MS PGothic" pitchFamily="34" charset="-128"/>
                <a:cs typeface="+mn-cs"/>
              </a:defRPr>
            </a:lvl5pPr>
            <a:lvl6pPr marL="25146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Arial" charset="0"/>
                <a:cs typeface="+mn-cs"/>
              </a:defRPr>
            </a:lvl6pPr>
            <a:lvl7pPr marL="29718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Arial" charset="0"/>
                <a:cs typeface="+mn-cs"/>
              </a:defRPr>
            </a:lvl7pPr>
            <a:lvl8pPr marL="34290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Arial" charset="0"/>
                <a:cs typeface="+mn-cs"/>
              </a:defRPr>
            </a:lvl8pPr>
            <a:lvl9pPr marL="3886200" indent="-228600" algn="l" rtl="0" fontAlgn="base">
              <a:spcBef>
                <a:spcPct val="20000"/>
              </a:spcBef>
              <a:spcAft>
                <a:spcPct val="0"/>
              </a:spcAft>
              <a:buClr>
                <a:schemeClr val="accent1"/>
              </a:buClr>
              <a:buSzPct val="50000"/>
              <a:buFont typeface="Wingdings" charset="0"/>
              <a:buChar char="n"/>
              <a:defRPr sz="2000">
                <a:solidFill>
                  <a:schemeClr val="tx1"/>
                </a:solidFill>
                <a:latin typeface="+mn-lt"/>
                <a:ea typeface="Arial" charset="0"/>
                <a:cs typeface="+mn-cs"/>
              </a:defRPr>
            </a:lvl9pPr>
          </a:lstStyle>
          <a:p>
            <a:pPr marL="0" indent="0" algn="ctr">
              <a:buNone/>
              <a:defRPr/>
            </a:pPr>
            <a:r>
              <a:rPr lang="en-US" sz="1200" b="1" kern="0" dirty="0"/>
              <a:t>SHELTER-IN-PLACE</a:t>
            </a:r>
          </a:p>
          <a:p>
            <a:pPr marL="0" indent="0" algn="ctr">
              <a:buNone/>
              <a:defRPr/>
            </a:pPr>
            <a:endParaRPr lang="en-US" sz="1200" b="1" kern="0" dirty="0"/>
          </a:p>
          <a:p>
            <a:pPr>
              <a:defRPr/>
            </a:pPr>
            <a:r>
              <a:rPr lang="en-US" sz="1300" dirty="0"/>
              <a:t>Shelter-in-place is appropriate for threats posed by atmospheric contamination. These threats could include accidents or attacks involving chemical, biological or radiological hazards. </a:t>
            </a:r>
          </a:p>
          <a:p>
            <a:pPr>
              <a:defRPr/>
            </a:pPr>
            <a:endParaRPr lang="en-US" sz="1300" kern="0" dirty="0"/>
          </a:p>
          <a:p>
            <a:pPr>
              <a:defRPr/>
            </a:pPr>
            <a:endParaRPr lang="en-US" sz="1300" dirty="0"/>
          </a:p>
          <a:p>
            <a:pPr marL="0" indent="0">
              <a:buNone/>
              <a:defRPr/>
            </a:pPr>
            <a:r>
              <a:rPr lang="en-US" sz="1300" b="1" dirty="0"/>
              <a:t>Shelter-in-Place Procedures:</a:t>
            </a:r>
          </a:p>
          <a:p>
            <a:pPr>
              <a:defRPr/>
            </a:pPr>
            <a:r>
              <a:rPr lang="en-US" sz="1300" dirty="0"/>
              <a:t>Close and lock all exterior windows and doors to prevent inadvertent opening.</a:t>
            </a:r>
          </a:p>
          <a:p>
            <a:pPr>
              <a:defRPr/>
            </a:pPr>
            <a:r>
              <a:rPr lang="en-US" sz="1300" dirty="0"/>
              <a:t>Move all personnel to designated interior rooms for shelter-in-place.</a:t>
            </a:r>
          </a:p>
          <a:p>
            <a:pPr>
              <a:defRPr/>
            </a:pPr>
            <a:r>
              <a:rPr lang="en-US" sz="1300" dirty="0"/>
              <a:t>Designated staff should bring updated attendance reports, grab-and-go bag, Automatic External Defibrillators (AEDs), and other equipment to the shelter-in-place locations.</a:t>
            </a:r>
          </a:p>
          <a:p>
            <a:pPr>
              <a:defRPr/>
            </a:pPr>
            <a:r>
              <a:rPr lang="en-US" sz="1300" dirty="0"/>
              <a:t>Turn off all heating, ventilation, and air conditioning (HVAC) systems.</a:t>
            </a:r>
          </a:p>
          <a:p>
            <a:pPr>
              <a:defRPr/>
            </a:pPr>
            <a:r>
              <a:rPr lang="en-US" sz="1300" dirty="0"/>
              <a:t>Take attendance and report it to dispatch/designated personnel.</a:t>
            </a:r>
            <a:endParaRPr lang="en-US" sz="1300" kern="0" dirty="0"/>
          </a:p>
        </p:txBody>
      </p:sp>
      <p:sp>
        <p:nvSpPr>
          <p:cNvPr id="6" name="Title 1"/>
          <p:cNvSpPr>
            <a:spLocks noGrp="1"/>
          </p:cNvSpPr>
          <p:nvPr>
            <p:ph type="title"/>
          </p:nvPr>
        </p:nvSpPr>
        <p:spPr>
          <a:xfrm>
            <a:off x="304800" y="76200"/>
            <a:ext cx="8534400" cy="1143000"/>
          </a:xfrm>
        </p:spPr>
        <p:txBody>
          <a:bodyPr/>
          <a:lstStyle/>
          <a:p>
            <a:r>
              <a:rPr lang="en-US" dirty="0">
                <a:solidFill>
                  <a:schemeClr val="tx1"/>
                </a:solidFill>
              </a:rPr>
              <a:t>Lockdown VS Shelter-in-Place</a:t>
            </a:r>
          </a:p>
        </p:txBody>
      </p:sp>
    </p:spTree>
    <p:extLst>
      <p:ext uri="{BB962C8B-B14F-4D97-AF65-F5344CB8AC3E}">
        <p14:creationId xmlns:p14="http://schemas.microsoft.com/office/powerpoint/2010/main" val="1354159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idx="4294967295"/>
          </p:nvPr>
        </p:nvSpPr>
        <p:spPr/>
        <p:txBody>
          <a:bodyPr/>
          <a:lstStyle/>
          <a:p>
            <a:r>
              <a:rPr lang="en-US" dirty="0">
                <a:solidFill>
                  <a:srgbClr val="000000"/>
                </a:solidFill>
              </a:rPr>
              <a:t>Plan for Sheltering in Place</a:t>
            </a:r>
          </a:p>
        </p:txBody>
      </p:sp>
      <p:sp>
        <p:nvSpPr>
          <p:cNvPr id="5" name="Content Placeholder 2"/>
          <p:cNvSpPr txBox="1">
            <a:spLocks/>
          </p:cNvSpPr>
          <p:nvPr/>
        </p:nvSpPr>
        <p:spPr>
          <a:xfrm>
            <a:off x="304800" y="1752600"/>
            <a:ext cx="8458200" cy="3124200"/>
          </a:xfrm>
          <a:prstGeom prst="rect">
            <a:avLst/>
          </a:prstGeom>
        </p:spPr>
        <p:txBody>
          <a:bodyPr/>
          <a:lstStyle/>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Follow Giant Voice/Mass Notification instructions</a:t>
            </a:r>
          </a:p>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Move inside</a:t>
            </a:r>
          </a:p>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Have an emergency supply kit accessible</a:t>
            </a:r>
          </a:p>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Secure exterior doors, windows, and entrances</a:t>
            </a:r>
          </a:p>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Check for updates </a:t>
            </a:r>
          </a:p>
          <a:p>
            <a:pPr marL="342900" indent="-342900" algn="l" fontAlgn="auto">
              <a:spcBef>
                <a:spcPct val="20000"/>
              </a:spcBef>
              <a:spcAft>
                <a:spcPts val="0"/>
              </a:spcAft>
              <a:buFont typeface="Arial" pitchFamily="34" charset="0"/>
              <a:buChar char="•"/>
              <a:defRPr/>
            </a:pPr>
            <a:r>
              <a:rPr lang="en-US" sz="2400" dirty="0">
                <a:solidFill>
                  <a:srgbClr val="000000"/>
                </a:solidFill>
                <a:latin typeface="Calibri" panose="020F0502020204030204" pitchFamily="34" charset="0"/>
                <a:cs typeface="Calibri" panose="020F0502020204030204" pitchFamily="34" charset="0"/>
              </a:rPr>
              <a:t>Wait for the all-clear</a:t>
            </a:r>
          </a:p>
        </p:txBody>
      </p:sp>
      <p:pic>
        <p:nvPicPr>
          <p:cNvPr id="7" name="Picture 13" descr="New housing family housing at Naval Air Station Key West"/>
          <p:cNvPicPr>
            <a:picLocks noChangeAspect="1" noChangeArrowheads="1"/>
          </p:cNvPicPr>
          <p:nvPr/>
        </p:nvPicPr>
        <p:blipFill>
          <a:blip r:embed="rId3" cstate="print"/>
          <a:srcRect/>
          <a:stretch>
            <a:fillRect/>
          </a:stretch>
        </p:blipFill>
        <p:spPr bwMode="auto">
          <a:xfrm>
            <a:off x="260140" y="4648200"/>
            <a:ext cx="3397460" cy="1905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Picture 13" descr="family_hug72"/>
          <p:cNvPicPr>
            <a:picLocks noChangeAspect="1" noChangeArrowheads="1"/>
          </p:cNvPicPr>
          <p:nvPr/>
        </p:nvPicPr>
        <p:blipFill>
          <a:blip r:embed="rId4" cstate="print"/>
          <a:stretch>
            <a:fillRect/>
          </a:stretch>
        </p:blipFill>
        <p:spPr bwMode="auto">
          <a:xfrm>
            <a:off x="3873975" y="4394555"/>
            <a:ext cx="2967978" cy="22259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3"/>
          <p:cNvSpPr>
            <a:spLocks noGrp="1" noChangeArrowheads="1"/>
          </p:cNvSpPr>
          <p:nvPr>
            <p:ph type="body" idx="4294967295"/>
          </p:nvPr>
        </p:nvSpPr>
        <p:spPr>
          <a:xfrm>
            <a:off x="241300" y="1620838"/>
            <a:ext cx="4643438" cy="2068259"/>
          </a:xfrm>
        </p:spPr>
        <p:txBody>
          <a:bodyPr lIns="0" tIns="0" rIns="0" bIns="0">
            <a:spAutoFit/>
          </a:bodyPr>
          <a:lstStyle/>
          <a:p>
            <a:pPr>
              <a:defRPr/>
            </a:pPr>
            <a:r>
              <a:rPr lang="en-US" sz="2400" dirty="0">
                <a:solidFill>
                  <a:srgbClr val="000000"/>
                </a:solidFill>
                <a:latin typeface="Calibri" panose="020F0502020204030204" pitchFamily="34" charset="0"/>
                <a:cs typeface="Calibri" panose="020F0502020204030204" pitchFamily="34" charset="0"/>
              </a:rPr>
              <a:t>Shelters (</a:t>
            </a:r>
            <a:r>
              <a:rPr lang="en-US" sz="2400" b="1" dirty="0">
                <a:solidFill>
                  <a:srgbClr val="000000"/>
                </a:solidFill>
                <a:effectLst>
                  <a:outerShdw blurRad="38100" dist="38100" dir="2700000" algn="tl">
                    <a:srgbClr val="C0C0C0"/>
                  </a:outerShdw>
                </a:effectLst>
                <a:latin typeface="Calibri" panose="020F0502020204030204" pitchFamily="34" charset="0"/>
                <a:cs typeface="Calibri" panose="020F0502020204030204" pitchFamily="34" charset="0"/>
              </a:rPr>
              <a:t>Shelter-in-Place</a:t>
            </a:r>
            <a:r>
              <a:rPr lang="en-US" sz="2400" dirty="0">
                <a:solidFill>
                  <a:srgbClr val="000000"/>
                </a:solidFill>
                <a:latin typeface="Calibri" panose="020F0502020204030204" pitchFamily="34" charset="0"/>
                <a:cs typeface="Calibri" panose="020F0502020204030204" pitchFamily="34" charset="0"/>
              </a:rPr>
              <a:t>)</a:t>
            </a:r>
          </a:p>
          <a:p>
            <a:pPr lvl="1">
              <a:buFont typeface="Arial" charset="0"/>
              <a:buNone/>
              <a:defRPr/>
            </a:pPr>
            <a:r>
              <a:rPr lang="en-US" sz="2400" dirty="0">
                <a:solidFill>
                  <a:srgbClr val="000000"/>
                </a:solidFill>
                <a:latin typeface="Calibri" panose="020F0502020204030204" pitchFamily="34" charset="0"/>
                <a:cs typeface="Calibri" panose="020F0502020204030204" pitchFamily="34" charset="0"/>
              </a:rPr>
              <a:t>- </a:t>
            </a:r>
            <a:r>
              <a:rPr lang="en-US" sz="2000" dirty="0">
                <a:solidFill>
                  <a:srgbClr val="000000"/>
                </a:solidFill>
                <a:latin typeface="Calibri" panose="020F0502020204030204" pitchFamily="34" charset="0"/>
                <a:cs typeface="Calibri" panose="020F0502020204030204" pitchFamily="34" charset="0"/>
              </a:rPr>
              <a:t>Home </a:t>
            </a:r>
          </a:p>
          <a:p>
            <a:pPr lvl="1">
              <a:buFont typeface="Arial" charset="0"/>
              <a:buNone/>
              <a:defRPr/>
            </a:pPr>
            <a:r>
              <a:rPr lang="en-US" sz="2000" dirty="0">
                <a:solidFill>
                  <a:srgbClr val="000000"/>
                </a:solidFill>
                <a:latin typeface="Calibri" panose="020F0502020204030204" pitchFamily="34" charset="0"/>
                <a:cs typeface="Calibri" panose="020F0502020204030204" pitchFamily="34" charset="0"/>
              </a:rPr>
              <a:t>- Office </a:t>
            </a:r>
          </a:p>
          <a:p>
            <a:pPr>
              <a:defRPr/>
            </a:pPr>
            <a:r>
              <a:rPr lang="en-US" sz="2400" dirty="0">
                <a:solidFill>
                  <a:srgbClr val="000000"/>
                </a:solidFill>
                <a:latin typeface="Calibri" panose="020F0502020204030204" pitchFamily="34" charset="0"/>
                <a:cs typeface="Calibri" panose="020F0502020204030204" pitchFamily="34" charset="0"/>
              </a:rPr>
              <a:t>Local Safe-Haven</a:t>
            </a:r>
          </a:p>
          <a:p>
            <a:pPr lvl="1">
              <a:buFont typeface="Arial" charset="0"/>
              <a:buNone/>
              <a:defRPr/>
            </a:pPr>
            <a:r>
              <a:rPr lang="en-US" sz="2400" dirty="0">
                <a:solidFill>
                  <a:srgbClr val="000000"/>
                </a:solidFill>
                <a:latin typeface="Calibri" panose="020F0502020204030204" pitchFamily="34" charset="0"/>
                <a:cs typeface="Calibri" panose="020F0502020204030204" pitchFamily="34" charset="0"/>
              </a:rPr>
              <a:t>- </a:t>
            </a:r>
            <a:r>
              <a:rPr lang="en-US" sz="2000" dirty="0">
                <a:solidFill>
                  <a:srgbClr val="000000"/>
                </a:solidFill>
                <a:latin typeface="Calibri" panose="020F0502020204030204" pitchFamily="34" charset="0"/>
                <a:cs typeface="Calibri" panose="020F0502020204030204" pitchFamily="34" charset="0"/>
              </a:rPr>
              <a:t>Red Cross Shelter, etc. </a:t>
            </a:r>
          </a:p>
        </p:txBody>
      </p:sp>
      <p:pic>
        <p:nvPicPr>
          <p:cNvPr id="77827" name="Picture 4" descr="thumbnail">
            <a:hlinkClick r:id="rId3" tooltip="With occupancy rates in family housing units comfortably above 90 percent and holding steady, the Navy"/>
          </p:cNvPr>
          <p:cNvPicPr>
            <a:picLocks noChangeAspect="1" noChangeArrowheads="1"/>
          </p:cNvPicPr>
          <p:nvPr/>
        </p:nvPicPr>
        <p:blipFill>
          <a:blip r:embed="rId4"/>
          <a:srcRect/>
          <a:stretch>
            <a:fillRect/>
          </a:stretch>
        </p:blipFill>
        <p:spPr bwMode="auto">
          <a:xfrm>
            <a:off x="5159375" y="1655763"/>
            <a:ext cx="3730625" cy="2325687"/>
          </a:xfrm>
          <a:prstGeom prst="rect">
            <a:avLst/>
          </a:prstGeom>
          <a:noFill/>
          <a:ln w="12700">
            <a:solidFill>
              <a:srgbClr val="000000"/>
            </a:solidFill>
            <a:miter lim="800000"/>
            <a:headEnd/>
            <a:tailEnd/>
          </a:ln>
        </p:spPr>
      </p:pic>
      <p:pic>
        <p:nvPicPr>
          <p:cNvPr id="77828" name="Picture 5" descr="image001"/>
          <p:cNvPicPr>
            <a:picLocks noChangeAspect="1" noChangeArrowheads="1"/>
          </p:cNvPicPr>
          <p:nvPr/>
        </p:nvPicPr>
        <p:blipFill>
          <a:blip r:embed="rId5"/>
          <a:srcRect/>
          <a:stretch>
            <a:fillRect/>
          </a:stretch>
        </p:blipFill>
        <p:spPr bwMode="auto">
          <a:xfrm>
            <a:off x="371475" y="3960813"/>
            <a:ext cx="4371975" cy="2435225"/>
          </a:xfrm>
          <a:prstGeom prst="rect">
            <a:avLst/>
          </a:prstGeom>
          <a:noFill/>
          <a:ln w="12700">
            <a:solidFill>
              <a:srgbClr val="000000"/>
            </a:solidFill>
            <a:miter lim="800000"/>
            <a:headEnd/>
            <a:tailEnd/>
          </a:ln>
        </p:spPr>
      </p:pic>
      <p:pic>
        <p:nvPicPr>
          <p:cNvPr id="77829" name="Picture 6" descr="thumbnail">
            <a:hlinkClick r:id="rId6" tooltip="Commissaries.com - Naples NSA Commissary"/>
          </p:cNvPr>
          <p:cNvPicPr>
            <a:picLocks noChangeAspect="1" noChangeArrowheads="1"/>
          </p:cNvPicPr>
          <p:nvPr/>
        </p:nvPicPr>
        <p:blipFill>
          <a:blip r:embed="rId7"/>
          <a:srcRect/>
          <a:stretch>
            <a:fillRect/>
          </a:stretch>
        </p:blipFill>
        <p:spPr bwMode="auto">
          <a:xfrm>
            <a:off x="5164138" y="4222750"/>
            <a:ext cx="3744912" cy="2428875"/>
          </a:xfrm>
          <a:prstGeom prst="rect">
            <a:avLst/>
          </a:prstGeom>
          <a:noFill/>
          <a:ln w="12700">
            <a:solidFill>
              <a:srgbClr val="000000"/>
            </a:solidFill>
            <a:miter lim="800000"/>
            <a:headEnd/>
            <a:tailEnd/>
          </a:ln>
        </p:spPr>
      </p:pic>
      <p:sp>
        <p:nvSpPr>
          <p:cNvPr id="7" name="Title 1"/>
          <p:cNvSpPr>
            <a:spLocks noGrp="1"/>
          </p:cNvSpPr>
          <p:nvPr>
            <p:ph type="title"/>
          </p:nvPr>
        </p:nvSpPr>
        <p:spPr>
          <a:xfrm>
            <a:off x="304800" y="76200"/>
            <a:ext cx="8534400" cy="1143000"/>
          </a:xfrm>
        </p:spPr>
        <p:txBody>
          <a:bodyPr/>
          <a:lstStyle/>
          <a:p>
            <a:r>
              <a:rPr lang="en-US" dirty="0">
                <a:solidFill>
                  <a:schemeClr val="tx1"/>
                </a:solidFill>
              </a:rPr>
              <a:t>Area Shelters and Safe-Haven Locations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736693"/>
            <a:ext cx="8458200" cy="3657600"/>
          </a:xfrm>
        </p:spPr>
        <p:txBody>
          <a:bodyPr>
            <a:normAutofit/>
          </a:bodyPr>
          <a:lstStyle/>
          <a:p>
            <a:pPr>
              <a:buNone/>
            </a:pPr>
            <a:r>
              <a:rPr lang="en-US" dirty="0"/>
              <a:t>		</a:t>
            </a:r>
          </a:p>
          <a:p>
            <a:pPr>
              <a:buNone/>
            </a:pPr>
            <a:r>
              <a:rPr lang="en-US" dirty="0"/>
              <a:t>		  </a:t>
            </a:r>
            <a:r>
              <a:rPr lang="en-US" b="1" dirty="0">
                <a:solidFill>
                  <a:srgbClr val="000000"/>
                </a:solidFill>
              </a:rPr>
              <a:t>…the proactive Navy-wide emergency preparedness, public awareness program, sponsored by CNIC.  It is designed to increase the ability of every person and family on or near Navy installations to plan and prepare for all types of hazards. </a:t>
            </a:r>
          </a:p>
        </p:txBody>
      </p:sp>
      <p:sp>
        <p:nvSpPr>
          <p:cNvPr id="5" name="Title 4"/>
          <p:cNvSpPr>
            <a:spLocks noGrp="1"/>
          </p:cNvSpPr>
          <p:nvPr>
            <p:ph type="title"/>
          </p:nvPr>
        </p:nvSpPr>
        <p:spPr/>
        <p:txBody>
          <a:bodyPr/>
          <a:lstStyle/>
          <a:p>
            <a:r>
              <a:rPr lang="en-US" dirty="0">
                <a:solidFill>
                  <a:srgbClr val="000000"/>
                </a:solidFill>
              </a:rPr>
              <a:t>Ready Navy is…</a:t>
            </a:r>
          </a:p>
        </p:txBody>
      </p:sp>
      <p:pic>
        <p:nvPicPr>
          <p:cNvPr id="4098" name="Picture 2" descr="C:\Users\maxwells\Pictures\DSC_0501.jpg"/>
          <p:cNvPicPr>
            <a:picLocks noChangeAspect="1" noChangeArrowheads="1"/>
          </p:cNvPicPr>
          <p:nvPr/>
        </p:nvPicPr>
        <p:blipFill>
          <a:blip r:embed="rId3" cstate="print"/>
          <a:srcRect l="8108" t="18919" r="4054" b="24112"/>
          <a:stretch>
            <a:fillRect/>
          </a:stretch>
        </p:blipFill>
        <p:spPr bwMode="auto">
          <a:xfrm>
            <a:off x="4274999" y="816826"/>
            <a:ext cx="3876543" cy="1669895"/>
          </a:xfrm>
          <a:prstGeom prst="rect">
            <a:avLst/>
          </a:prstGeom>
          <a:noFill/>
        </p:spPr>
      </p:pic>
    </p:spTree>
    <p:extLst>
      <p:ext uri="{BB962C8B-B14F-4D97-AF65-F5344CB8AC3E}">
        <p14:creationId xmlns:p14="http://schemas.microsoft.com/office/powerpoint/2010/main" val="2110864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idx="4294967295"/>
          </p:nvPr>
        </p:nvSpPr>
        <p:spPr/>
        <p:txBody>
          <a:bodyPr/>
          <a:lstStyle/>
          <a:p>
            <a:r>
              <a:rPr lang="en-US" dirty="0">
                <a:solidFill>
                  <a:srgbClr val="000000"/>
                </a:solidFill>
              </a:rPr>
              <a:t>Plan for Sheltering in a Vehicle</a:t>
            </a:r>
          </a:p>
        </p:txBody>
      </p:sp>
      <p:sp>
        <p:nvSpPr>
          <p:cNvPr id="5" name="Content Placeholder 2"/>
          <p:cNvSpPr txBox="1">
            <a:spLocks/>
          </p:cNvSpPr>
          <p:nvPr/>
        </p:nvSpPr>
        <p:spPr>
          <a:xfrm>
            <a:off x="304800" y="1752600"/>
            <a:ext cx="5595938" cy="4116388"/>
          </a:xfrm>
          <a:prstGeom prst="rect">
            <a:avLst/>
          </a:prstGeom>
        </p:spPr>
        <p:txBody>
          <a:bodyPr/>
          <a:lstStyle/>
          <a:p>
            <a:pPr algn="l">
              <a:buFont typeface="Arial" pitchFamily="34" charset="0"/>
              <a:buChar char="•"/>
              <a:defRPr/>
            </a:pPr>
            <a:r>
              <a:rPr lang="en-US" sz="2800" dirty="0">
                <a:solidFill>
                  <a:srgbClr val="000000"/>
                </a:solidFill>
                <a:latin typeface="Calibri" panose="020F0502020204030204" pitchFamily="34" charset="0"/>
                <a:cs typeface="Calibri" panose="020F0502020204030204" pitchFamily="34" charset="0"/>
              </a:rPr>
              <a:t>Close windows, vents, and the AC</a:t>
            </a:r>
          </a:p>
          <a:p>
            <a:pPr algn="l">
              <a:buFont typeface="Arial" pitchFamily="34" charset="0"/>
              <a:buChar char="•"/>
              <a:defRPr/>
            </a:pPr>
            <a:endParaRPr lang="en-US" sz="2800" dirty="0">
              <a:solidFill>
                <a:srgbClr val="000000"/>
              </a:solidFill>
              <a:latin typeface="Calibri" panose="020F0502020204030204" pitchFamily="34" charset="0"/>
              <a:cs typeface="Calibri" panose="020F0502020204030204" pitchFamily="34" charset="0"/>
            </a:endParaRPr>
          </a:p>
          <a:p>
            <a:pPr algn="l">
              <a:buFont typeface="Arial" pitchFamily="34" charset="0"/>
              <a:buChar char="•"/>
              <a:defRPr/>
            </a:pPr>
            <a:r>
              <a:rPr lang="en-US" sz="2800" dirty="0">
                <a:solidFill>
                  <a:srgbClr val="000000"/>
                </a:solidFill>
                <a:latin typeface="Calibri" panose="020F0502020204030204" pitchFamily="34" charset="0"/>
                <a:cs typeface="Calibri" panose="020F0502020204030204" pitchFamily="34" charset="0"/>
              </a:rPr>
              <a:t>Drive away from visible gas clouds</a:t>
            </a:r>
          </a:p>
          <a:p>
            <a:pPr algn="l">
              <a:buFont typeface="Arial" pitchFamily="34" charset="0"/>
              <a:buChar char="•"/>
              <a:defRPr/>
            </a:pPr>
            <a:endParaRPr lang="en-US" sz="2800" dirty="0">
              <a:solidFill>
                <a:srgbClr val="000000"/>
              </a:solidFill>
              <a:latin typeface="Calibri" panose="020F0502020204030204" pitchFamily="34" charset="0"/>
              <a:cs typeface="Calibri" panose="020F0502020204030204" pitchFamily="34" charset="0"/>
            </a:endParaRPr>
          </a:p>
          <a:p>
            <a:pPr algn="l">
              <a:buFont typeface="Arial" pitchFamily="34" charset="0"/>
              <a:buChar char="•"/>
              <a:defRPr/>
            </a:pPr>
            <a:r>
              <a:rPr lang="en-US" sz="2800" dirty="0">
                <a:solidFill>
                  <a:srgbClr val="000000"/>
                </a:solidFill>
                <a:latin typeface="Calibri" panose="020F0502020204030204" pitchFamily="34" charset="0"/>
                <a:cs typeface="Calibri" panose="020F0502020204030204" pitchFamily="34" charset="0"/>
              </a:rPr>
              <a:t>Tune into the Emergency Alert  </a:t>
            </a:r>
          </a:p>
          <a:p>
            <a:pPr algn="l">
              <a:defRPr/>
            </a:pPr>
            <a:r>
              <a:rPr lang="en-US" sz="2800" dirty="0">
                <a:solidFill>
                  <a:srgbClr val="000000"/>
                </a:solidFill>
                <a:latin typeface="Calibri" panose="020F0502020204030204" pitchFamily="34" charset="0"/>
                <a:cs typeface="Calibri" panose="020F0502020204030204" pitchFamily="34" charset="0"/>
              </a:rPr>
              <a:t>  System or radio</a:t>
            </a:r>
          </a:p>
          <a:p>
            <a:pPr algn="l">
              <a:buFont typeface="Arial" pitchFamily="34" charset="0"/>
              <a:buChar char="•"/>
              <a:defRPr/>
            </a:pPr>
            <a:endParaRPr lang="en-US" sz="2800" dirty="0">
              <a:solidFill>
                <a:srgbClr val="000000"/>
              </a:solidFill>
              <a:latin typeface="Calibri" panose="020F0502020204030204" pitchFamily="34" charset="0"/>
              <a:cs typeface="Calibri" panose="020F0502020204030204" pitchFamily="34" charset="0"/>
            </a:endParaRPr>
          </a:p>
          <a:p>
            <a:pPr algn="l">
              <a:buFont typeface="Arial" pitchFamily="34" charset="0"/>
              <a:buChar char="•"/>
              <a:defRPr/>
            </a:pPr>
            <a:r>
              <a:rPr lang="en-US" sz="2800" dirty="0">
                <a:solidFill>
                  <a:srgbClr val="000000"/>
                </a:solidFill>
                <a:latin typeface="Calibri" panose="020F0502020204030204" pitchFamily="34" charset="0"/>
                <a:cs typeface="Calibri" panose="020F0502020204030204" pitchFamily="34" charset="0"/>
              </a:rPr>
              <a:t>Wait for the all-clear</a:t>
            </a:r>
          </a:p>
        </p:txBody>
      </p:sp>
      <p:pic>
        <p:nvPicPr>
          <p:cNvPr id="10" name="Picture 9" descr="1735-2.jpg"/>
          <p:cNvPicPr>
            <a:picLocks noChangeAspect="1"/>
          </p:cNvPicPr>
          <p:nvPr/>
        </p:nvPicPr>
        <p:blipFill>
          <a:blip r:embed="rId3" cstate="print"/>
          <a:stretch>
            <a:fillRect/>
          </a:stretch>
        </p:blipFill>
        <p:spPr>
          <a:xfrm>
            <a:off x="6109948" y="1658685"/>
            <a:ext cx="2906459" cy="43912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NEO Operations USMC"/>
          <p:cNvPicPr>
            <a:picLocks noChangeAspect="1" noChangeArrowheads="1"/>
          </p:cNvPicPr>
          <p:nvPr/>
        </p:nvPicPr>
        <p:blipFill>
          <a:blip r:embed="rId3" cstate="print"/>
          <a:srcRect l="7252"/>
          <a:stretch>
            <a:fillRect/>
          </a:stretch>
        </p:blipFill>
        <p:spPr bwMode="auto">
          <a:xfrm>
            <a:off x="584832" y="1871400"/>
            <a:ext cx="4208564" cy="46683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1922" name="Title 1"/>
          <p:cNvSpPr>
            <a:spLocks noGrp="1"/>
          </p:cNvSpPr>
          <p:nvPr>
            <p:ph type="title" idx="4294967295"/>
          </p:nvPr>
        </p:nvSpPr>
        <p:spPr/>
        <p:txBody>
          <a:bodyPr/>
          <a:lstStyle/>
          <a:p>
            <a:r>
              <a:rPr lang="en-US" dirty="0">
                <a:solidFill>
                  <a:srgbClr val="000000"/>
                </a:solidFill>
              </a:rPr>
              <a:t>Plan for Evacuation</a:t>
            </a:r>
          </a:p>
        </p:txBody>
      </p:sp>
      <p:pic>
        <p:nvPicPr>
          <p:cNvPr id="3" name="Picture 9" descr="Storekeeper Seaman Cristina Aaraosflores moves her belongings from her barracks room at Naval Station North Island to USS Ronald Reagan (CVN 76) to give evacuees from San Diego County a place to stay. "/>
          <p:cNvPicPr>
            <a:picLocks noChangeAspect="1" noChangeArrowheads="1"/>
          </p:cNvPicPr>
          <p:nvPr/>
        </p:nvPicPr>
        <p:blipFill>
          <a:blip r:embed="rId4" cstate="print"/>
          <a:srcRect/>
          <a:stretch>
            <a:fillRect/>
          </a:stretch>
        </p:blipFill>
        <p:spPr bwMode="auto">
          <a:xfrm>
            <a:off x="5027758" y="4305414"/>
            <a:ext cx="3358074" cy="22391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Picture 11" descr="Steel Worker 1st Class Josh Eichelberger, steel worker leading petty officer at Naval Construction Training Center (NCTC), demonstrates the virtual welder system at Naval Construction Battalion Center."/>
          <p:cNvPicPr>
            <a:picLocks noChangeAspect="1" noChangeArrowheads="1"/>
          </p:cNvPicPr>
          <p:nvPr/>
        </p:nvPicPr>
        <p:blipFill>
          <a:blip r:embed="rId5" cstate="print"/>
          <a:srcRect/>
          <a:stretch>
            <a:fillRect/>
          </a:stretch>
        </p:blipFill>
        <p:spPr bwMode="auto">
          <a:xfrm>
            <a:off x="4992463" y="1828793"/>
            <a:ext cx="3455671" cy="22098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Picture 4" descr="evacuation"/>
          <p:cNvPicPr>
            <a:picLocks noChangeAspect="1" noChangeArrowheads="1"/>
          </p:cNvPicPr>
          <p:nvPr/>
        </p:nvPicPr>
        <p:blipFill>
          <a:blip r:embed="rId6" cstate="email"/>
          <a:srcRect/>
          <a:stretch>
            <a:fillRect/>
          </a:stretch>
        </p:blipFill>
        <p:spPr bwMode="auto">
          <a:xfrm>
            <a:off x="4504423" y="3374367"/>
            <a:ext cx="1881722" cy="1777918"/>
          </a:xfrm>
          <a:prstGeom prst="flowChartConnector">
            <a:avLst/>
          </a:prstGeom>
          <a:noFill/>
          <a:ln w="9525">
            <a:noFill/>
            <a:miter lim="800000"/>
            <a:headEnd/>
            <a:tailEnd/>
          </a:ln>
          <a:effectLst>
            <a:softEdge rad="31750"/>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b="1" dirty="0"/>
            </a:br>
            <a:r>
              <a:rPr lang="en-US" dirty="0">
                <a:solidFill>
                  <a:schemeClr val="tx1"/>
                </a:solidFill>
              </a:rPr>
              <a:t>Plan for Evacuation cont..</a:t>
            </a:r>
            <a:br>
              <a:rPr lang="en-US" dirty="0">
                <a:solidFill>
                  <a:schemeClr val="tx1"/>
                </a:solidFill>
              </a:rPr>
            </a:br>
            <a:endParaRPr lang="en-US" dirty="0">
              <a:solidFill>
                <a:schemeClr val="tx1"/>
              </a:solidFill>
            </a:endParaRPr>
          </a:p>
        </p:txBody>
      </p:sp>
      <p:sp>
        <p:nvSpPr>
          <p:cNvPr id="3" name="Rectangle 2"/>
          <p:cNvSpPr/>
          <p:nvPr/>
        </p:nvSpPr>
        <p:spPr>
          <a:xfrm>
            <a:off x="304800" y="1310988"/>
            <a:ext cx="8534400" cy="5893921"/>
          </a:xfrm>
          <a:prstGeom prst="rect">
            <a:avLst/>
          </a:prstGeom>
        </p:spPr>
        <p:txBody>
          <a:bodyPr wrap="square">
            <a:spAutoFit/>
          </a:bodyPr>
          <a:lstStyle/>
          <a:p>
            <a:endParaRPr lang="en-US" dirty="0"/>
          </a:p>
          <a:p>
            <a:pPr algn="l"/>
            <a:r>
              <a:rPr lang="en-US" sz="1700" dirty="0">
                <a:solidFill>
                  <a:srgbClr val="000000"/>
                </a:solidFill>
                <a:latin typeface="Calibri" panose="020F0502020204030204" pitchFamily="34" charset="0"/>
                <a:cs typeface="Calibri" panose="020F0502020204030204" pitchFamily="34" charset="0"/>
              </a:rPr>
              <a:t>In the event of an emergency, installation and local Emergency Managers have plans and procedures to direct evacuation or movement of </a:t>
            </a:r>
            <a:r>
              <a:rPr lang="en-US" sz="1700" b="1" dirty="0">
                <a:solidFill>
                  <a:srgbClr val="000000"/>
                </a:solidFill>
                <a:latin typeface="Calibri" panose="020F0502020204030204" pitchFamily="34" charset="0"/>
                <a:cs typeface="Calibri" panose="020F0502020204030204" pitchFamily="34" charset="0"/>
              </a:rPr>
              <a:t>nonessential and nonemergency</a:t>
            </a:r>
            <a:r>
              <a:rPr lang="en-US" sz="1700" dirty="0">
                <a:solidFill>
                  <a:srgbClr val="000000"/>
                </a:solidFill>
                <a:latin typeface="Calibri" panose="020F0502020204030204" pitchFamily="34" charset="0"/>
                <a:cs typeface="Calibri" panose="020F0502020204030204" pitchFamily="34" charset="0"/>
              </a:rPr>
              <a:t> personnel and family members to safer locations. Essential and emergency personnel status will </a:t>
            </a:r>
            <a:r>
              <a:rPr lang="en-US" sz="1700" b="1" dirty="0">
                <a:solidFill>
                  <a:srgbClr val="000000"/>
                </a:solidFill>
                <a:latin typeface="Calibri" panose="020F0502020204030204" pitchFamily="34" charset="0"/>
                <a:cs typeface="Calibri" panose="020F0502020204030204" pitchFamily="34" charset="0"/>
              </a:rPr>
              <a:t>depend on the situation and your assignment</a:t>
            </a:r>
            <a:r>
              <a:rPr lang="en-US" sz="1700" dirty="0">
                <a:solidFill>
                  <a:srgbClr val="000000"/>
                </a:solidFill>
                <a:latin typeface="Calibri" panose="020F0502020204030204" pitchFamily="34" charset="0"/>
                <a:cs typeface="Calibri" panose="020F0502020204030204" pitchFamily="34" charset="0"/>
              </a:rPr>
              <a:t> to emergency or support teams. Additional procedures, using specified routes and transportation methods for personnel off base, are provided to installations overseas where the local government may not have the required capabilities.</a:t>
            </a:r>
          </a:p>
          <a:p>
            <a:pPr algn="l"/>
            <a:r>
              <a:rPr lang="en-US" sz="1700" dirty="0">
                <a:solidFill>
                  <a:srgbClr val="000000"/>
                </a:solidFill>
                <a:latin typeface="Calibri" panose="020F0502020204030204" pitchFamily="34" charset="0"/>
                <a:cs typeface="Calibri" panose="020F0502020204030204" pitchFamily="34" charset="0"/>
              </a:rPr>
              <a:t> </a:t>
            </a:r>
          </a:p>
          <a:p>
            <a:pPr algn="l"/>
            <a:r>
              <a:rPr lang="en-US" sz="1700" b="1" dirty="0">
                <a:solidFill>
                  <a:srgbClr val="000000"/>
                </a:solidFill>
                <a:latin typeface="Calibri" panose="020F0502020204030204" pitchFamily="34" charset="0"/>
                <a:cs typeface="Calibri" panose="020F0502020204030204" pitchFamily="34" charset="0"/>
              </a:rPr>
              <a:t>Plan Ahead</a:t>
            </a:r>
            <a:endParaRPr lang="en-US" sz="1700" dirty="0">
              <a:solidFill>
                <a:srgbClr val="000000"/>
              </a:solidFill>
              <a:latin typeface="Calibri" panose="020F0502020204030204" pitchFamily="34" charset="0"/>
              <a:cs typeface="Calibri" panose="020F0502020204030204" pitchFamily="34" charset="0"/>
            </a:endParaRPr>
          </a:p>
          <a:p>
            <a:pPr algn="l"/>
            <a:r>
              <a:rPr lang="en-US" sz="1700" b="1" dirty="0">
                <a:solidFill>
                  <a:srgbClr val="000000"/>
                </a:solidFill>
                <a:latin typeface="Calibri" panose="020F0502020204030204" pitchFamily="34" charset="0"/>
                <a:cs typeface="Calibri" panose="020F0502020204030204" pitchFamily="34" charset="0"/>
              </a:rPr>
              <a:t> </a:t>
            </a:r>
            <a:endParaRPr lang="en-US" sz="1700" dirty="0">
              <a:solidFill>
                <a:srgbClr val="000000"/>
              </a:solidFill>
              <a:latin typeface="Calibri" panose="020F0502020204030204" pitchFamily="34" charset="0"/>
              <a:cs typeface="Calibri" panose="020F0502020204030204" pitchFamily="34" charset="0"/>
            </a:endParaRPr>
          </a:p>
          <a:p>
            <a:pPr algn="l"/>
            <a:r>
              <a:rPr lang="en-US" sz="1700" dirty="0">
                <a:solidFill>
                  <a:srgbClr val="000000"/>
                </a:solidFill>
                <a:latin typeface="Calibri" panose="020F0502020204030204" pitchFamily="34" charset="0"/>
                <a:cs typeface="Calibri" panose="020F0502020204030204" pitchFamily="34" charset="0"/>
              </a:rPr>
              <a:t>Safe and effective evacuation requires planning ahead . Know ahead of time where</a:t>
            </a:r>
            <a:r>
              <a:rPr lang="en-US" sz="1700" b="1" dirty="0">
                <a:solidFill>
                  <a:srgbClr val="000000"/>
                </a:solidFill>
                <a:latin typeface="Calibri" panose="020F0502020204030204" pitchFamily="34" charset="0"/>
                <a:cs typeface="Calibri" panose="020F0502020204030204" pitchFamily="34" charset="0"/>
              </a:rPr>
              <a:t> </a:t>
            </a:r>
            <a:r>
              <a:rPr lang="en-US" sz="1700" dirty="0">
                <a:solidFill>
                  <a:srgbClr val="000000"/>
                </a:solidFill>
                <a:latin typeface="Calibri" panose="020F0502020204030204" pitchFamily="34" charset="0"/>
                <a:cs typeface="Calibri" panose="020F0502020204030204" pitchFamily="34" charset="0"/>
              </a:rPr>
              <a:t>you will go and how you will get there. There may be little advance warning. It is important to keep in mind that destructive weather, earthquakes, and other hazards may limit or eliminate some transportation methods. Be familiar with your installation’s plans and procedures. Review these periodically and whenever you change duty stations. Notify your Installation Emergency Manager or chain of command of any transportation needs you may have.</a:t>
            </a:r>
          </a:p>
          <a:p>
            <a:pPr algn="l"/>
            <a:r>
              <a:rPr lang="en-US" sz="1700" dirty="0">
                <a:solidFill>
                  <a:srgbClr val="000000"/>
                </a:solidFill>
                <a:latin typeface="Calibri" panose="020F0502020204030204" pitchFamily="34" charset="0"/>
                <a:cs typeface="Calibri" panose="020F0502020204030204" pitchFamily="34" charset="0"/>
              </a:rPr>
              <a:t> </a:t>
            </a:r>
          </a:p>
          <a:p>
            <a:pPr algn="l"/>
            <a:r>
              <a:rPr lang="en-US" sz="1700" dirty="0">
                <a:solidFill>
                  <a:srgbClr val="000000"/>
                </a:solidFill>
                <a:latin typeface="Calibri" panose="020F0502020204030204" pitchFamily="34" charset="0"/>
                <a:cs typeface="Calibri" panose="020F0502020204030204" pitchFamily="34" charset="0"/>
              </a:rPr>
              <a:t>You should plan primary and alternative evacuation routes  in advance, with appropriate maps in your emergency supply kit. Learn more about specific actions to take during an evacuation on the Ready Navy web portal or by contacting your local emergency manager.</a:t>
            </a:r>
          </a:p>
          <a:p>
            <a:r>
              <a:rPr lang="en-US" dirty="0"/>
              <a:t> </a:t>
            </a:r>
          </a:p>
          <a:p>
            <a:r>
              <a:rPr lang="en-US" dirty="0"/>
              <a:t> </a:t>
            </a:r>
          </a:p>
        </p:txBody>
      </p:sp>
    </p:spTree>
    <p:extLst>
      <p:ext uri="{BB962C8B-B14F-4D97-AF65-F5344CB8AC3E}">
        <p14:creationId xmlns:p14="http://schemas.microsoft.com/office/powerpoint/2010/main" val="219040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p:cNvSpPr>
          <p:nvPr>
            <p:ph type="title" idx="4294967295"/>
          </p:nvPr>
        </p:nvSpPr>
        <p:spPr>
          <a:xfrm>
            <a:off x="476250" y="222577"/>
            <a:ext cx="6983412" cy="825500"/>
          </a:xfrm>
        </p:spPr>
        <p:txBody>
          <a:bodyPr/>
          <a:lstStyle/>
          <a:p>
            <a:r>
              <a:rPr lang="en-US" dirty="0">
                <a:solidFill>
                  <a:schemeClr val="tx1"/>
                </a:solidFill>
              </a:rPr>
              <a:t>Evacuation Information</a:t>
            </a:r>
          </a:p>
        </p:txBody>
      </p:sp>
      <p:sp>
        <p:nvSpPr>
          <p:cNvPr id="120835" name="Rectangle 3"/>
          <p:cNvSpPr>
            <a:spLocks noGrp="1" noChangeArrowheads="1"/>
          </p:cNvSpPr>
          <p:nvPr>
            <p:ph type="body" idx="4294967295"/>
          </p:nvPr>
        </p:nvSpPr>
        <p:spPr>
          <a:xfrm>
            <a:off x="476250" y="1733550"/>
            <a:ext cx="5864225" cy="5761577"/>
          </a:xfrm>
        </p:spPr>
        <p:txBody>
          <a:bodyPr lIns="0" tIns="0" rIns="0" bIns="0">
            <a:spAutoFit/>
          </a:bodyPr>
          <a:lstStyle/>
          <a:p>
            <a:pPr>
              <a:defRPr/>
            </a:pPr>
            <a:r>
              <a:rPr lang="en-US" sz="2300" b="1" dirty="0">
                <a:solidFill>
                  <a:srgbClr val="000000"/>
                </a:solidFill>
                <a:latin typeface="Calibri" panose="020F0502020204030204" pitchFamily="34" charset="0"/>
                <a:cs typeface="Calibri" panose="020F0502020204030204" pitchFamily="34" charset="0"/>
              </a:rPr>
              <a:t>Non-essential personnel</a:t>
            </a:r>
          </a:p>
          <a:p>
            <a:pPr lvl="1">
              <a:defRPr/>
            </a:pPr>
            <a:r>
              <a:rPr lang="en-US" sz="2300" b="1" dirty="0">
                <a:solidFill>
                  <a:srgbClr val="0033CC"/>
                </a:solidFill>
                <a:effectLst>
                  <a:outerShdw blurRad="38100" dist="38100" dir="2700000" algn="tl">
                    <a:srgbClr val="C0C0C0"/>
                  </a:outerShdw>
                </a:effectLst>
                <a:latin typeface="Calibri" panose="020F0502020204030204" pitchFamily="34" charset="0"/>
                <a:cs typeface="Calibri" panose="020F0502020204030204" pitchFamily="34" charset="0"/>
              </a:rPr>
              <a:t>CAT 2 though 4</a:t>
            </a:r>
            <a:r>
              <a:rPr lang="en-US" sz="2300" dirty="0">
                <a:latin typeface="Calibri" panose="020F0502020204030204" pitchFamily="34" charset="0"/>
                <a:cs typeface="Calibri" panose="020F0502020204030204" pitchFamily="34" charset="0"/>
              </a:rPr>
              <a:t> </a:t>
            </a:r>
            <a:r>
              <a:rPr lang="en-US" sz="2300" dirty="0">
                <a:solidFill>
                  <a:srgbClr val="000000"/>
                </a:solidFill>
                <a:latin typeface="Calibri" panose="020F0502020204030204" pitchFamily="34" charset="0"/>
                <a:cs typeface="Calibri" panose="020F0502020204030204" pitchFamily="34" charset="0"/>
              </a:rPr>
              <a:t>(non-mission essential;</a:t>
            </a:r>
          </a:p>
          <a:p>
            <a:pPr marL="457200" lvl="1" indent="0">
              <a:buNone/>
              <a:defRPr/>
            </a:pPr>
            <a:r>
              <a:rPr lang="en-US" sz="2300" dirty="0">
                <a:solidFill>
                  <a:srgbClr val="000000"/>
                </a:solidFill>
                <a:latin typeface="Calibri" panose="020F0502020204030204" pitchFamily="34" charset="0"/>
                <a:cs typeface="Calibri" panose="020F0502020204030204" pitchFamily="34" charset="0"/>
              </a:rPr>
              <a:t>     Including dependents)</a:t>
            </a:r>
          </a:p>
          <a:p>
            <a:pPr marL="457200" lvl="1" indent="0">
              <a:buNone/>
              <a:defRPr/>
            </a:pPr>
            <a:endParaRPr lang="en-US" sz="2300" dirty="0">
              <a:solidFill>
                <a:srgbClr val="000000"/>
              </a:solidFill>
              <a:latin typeface="Calibri" panose="020F0502020204030204" pitchFamily="34" charset="0"/>
              <a:cs typeface="Calibri" panose="020F0502020204030204" pitchFamily="34" charset="0"/>
            </a:endParaRPr>
          </a:p>
          <a:p>
            <a:pPr>
              <a:defRPr/>
            </a:pPr>
            <a:r>
              <a:rPr lang="en-US" sz="2300" b="1" dirty="0">
                <a:solidFill>
                  <a:srgbClr val="000000"/>
                </a:solidFill>
                <a:latin typeface="Calibri" panose="020F0502020204030204" pitchFamily="34" charset="0"/>
                <a:cs typeface="Calibri" panose="020F0502020204030204" pitchFamily="34" charset="0"/>
              </a:rPr>
              <a:t> Essential and First Responders  </a:t>
            </a:r>
          </a:p>
          <a:p>
            <a:pPr lvl="1">
              <a:defRPr/>
            </a:pPr>
            <a:r>
              <a:rPr lang="en-US" sz="23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CAT 1 &amp; 5</a:t>
            </a:r>
          </a:p>
          <a:p>
            <a:pPr marL="457200" lvl="1" indent="0">
              <a:buNone/>
              <a:defRPr/>
            </a:pPr>
            <a:endParaRPr lang="en-US" sz="23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endParaRPr>
          </a:p>
          <a:p>
            <a:pPr>
              <a:defRPr/>
            </a:pPr>
            <a:r>
              <a:rPr lang="en-US" sz="2300" b="1" dirty="0">
                <a:solidFill>
                  <a:srgbClr val="000000"/>
                </a:solidFill>
                <a:latin typeface="Calibri" panose="020F0502020204030204" pitchFamily="34" charset="0"/>
                <a:cs typeface="Calibri" panose="020F0502020204030204" pitchFamily="34" charset="0"/>
              </a:rPr>
              <a:t>Evacuation routes and procedures</a:t>
            </a:r>
            <a:r>
              <a:rPr lang="en-US" sz="2300" dirty="0">
                <a:solidFill>
                  <a:srgbClr val="000000"/>
                </a:solidFill>
                <a:latin typeface="Calibri" panose="020F0502020204030204" pitchFamily="34" charset="0"/>
                <a:cs typeface="Calibri" panose="020F0502020204030204" pitchFamily="34" charset="0"/>
              </a:rPr>
              <a:t> </a:t>
            </a:r>
          </a:p>
          <a:p>
            <a:pPr lvl="1">
              <a:defRPr/>
            </a:pPr>
            <a:r>
              <a:rPr lang="en-US" sz="2300" dirty="0">
                <a:solidFill>
                  <a:srgbClr val="000000"/>
                </a:solidFill>
                <a:latin typeface="Calibri" panose="020F0502020204030204" pitchFamily="34" charset="0"/>
                <a:cs typeface="Calibri" panose="020F0502020204030204" pitchFamily="34" charset="0"/>
              </a:rPr>
              <a:t>Provided via MWNS, Phone or AFN </a:t>
            </a:r>
          </a:p>
          <a:p>
            <a:pPr lvl="1">
              <a:defRPr/>
            </a:pPr>
            <a:r>
              <a:rPr lang="en-US" sz="2300" dirty="0">
                <a:solidFill>
                  <a:srgbClr val="000000"/>
                </a:solidFill>
                <a:latin typeface="Calibri" panose="020F0502020204030204" pitchFamily="34" charset="0"/>
                <a:cs typeface="Calibri" panose="020F0502020204030204" pitchFamily="34" charset="0"/>
              </a:rPr>
              <a:t>TV / Radio  </a:t>
            </a:r>
          </a:p>
          <a:p>
            <a:pPr lvl="1">
              <a:defRPr/>
            </a:pPr>
            <a:r>
              <a:rPr lang="en-US" sz="2300" dirty="0">
                <a:solidFill>
                  <a:srgbClr val="000000"/>
                </a:solidFill>
                <a:latin typeface="Calibri" panose="020F0502020204030204" pitchFamily="34" charset="0"/>
                <a:cs typeface="Calibri" panose="020F0502020204030204" pitchFamily="34" charset="0"/>
              </a:rPr>
              <a:t>Follow directions of first responders</a:t>
            </a:r>
          </a:p>
          <a:p>
            <a:pPr lvl="1">
              <a:defRPr/>
            </a:pPr>
            <a:r>
              <a:rPr lang="en-US" sz="2300" dirty="0">
                <a:solidFill>
                  <a:srgbClr val="000000"/>
                </a:solidFill>
                <a:latin typeface="Calibri" panose="020F0502020204030204" pitchFamily="34" charset="0"/>
                <a:cs typeface="Calibri" panose="020F0502020204030204" pitchFamily="34" charset="0"/>
              </a:rPr>
              <a:t>Bring your evacuation kit with you  </a:t>
            </a:r>
          </a:p>
          <a:p>
            <a:pPr lvl="1">
              <a:defRPr/>
            </a:pPr>
            <a:endParaRPr lang="en-US" dirty="0">
              <a:solidFill>
                <a:srgbClr val="000000"/>
              </a:solidFill>
              <a:latin typeface="Calibri" panose="020F0502020204030204" pitchFamily="34" charset="0"/>
              <a:cs typeface="Calibri" panose="020F0502020204030204" pitchFamily="34" charset="0"/>
            </a:endParaRPr>
          </a:p>
        </p:txBody>
      </p:sp>
      <p:pic>
        <p:nvPicPr>
          <p:cNvPr id="83971" name="Picture 4" descr="Volcano_evacuation_route_sign"/>
          <p:cNvPicPr>
            <a:picLocks noChangeAspect="1" noChangeArrowheads="1"/>
          </p:cNvPicPr>
          <p:nvPr/>
        </p:nvPicPr>
        <p:blipFill>
          <a:blip r:embed="rId3"/>
          <a:srcRect/>
          <a:stretch>
            <a:fillRect/>
          </a:stretch>
        </p:blipFill>
        <p:spPr bwMode="auto">
          <a:xfrm>
            <a:off x="6423025" y="1733550"/>
            <a:ext cx="2481263" cy="2820988"/>
          </a:xfrm>
          <a:prstGeom prst="rect">
            <a:avLst/>
          </a:prstGeom>
          <a:noFill/>
          <a:ln w="12700">
            <a:solidFill>
              <a:schemeClr val="tx1"/>
            </a:solidFill>
            <a:miter lim="800000"/>
            <a:headEnd/>
            <a:tailEnd/>
          </a:ln>
        </p:spPr>
      </p:pic>
      <p:pic>
        <p:nvPicPr>
          <p:cNvPr id="83972" name="Picture 5" descr="Evacuation"/>
          <p:cNvPicPr>
            <a:picLocks noChangeAspect="1" noChangeArrowheads="1"/>
          </p:cNvPicPr>
          <p:nvPr/>
        </p:nvPicPr>
        <p:blipFill>
          <a:blip r:embed="rId4"/>
          <a:srcRect/>
          <a:stretch>
            <a:fillRect/>
          </a:stretch>
        </p:blipFill>
        <p:spPr bwMode="auto">
          <a:xfrm>
            <a:off x="6432550" y="4799013"/>
            <a:ext cx="2484438" cy="1824037"/>
          </a:xfrm>
          <a:prstGeom prst="rect">
            <a:avLst/>
          </a:prstGeom>
          <a:noFill/>
          <a:ln w="12700">
            <a:solidFill>
              <a:srgbClr val="000000"/>
            </a:solid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body" idx="4294967295"/>
          </p:nvPr>
        </p:nvSpPr>
        <p:spPr>
          <a:xfrm>
            <a:off x="336550" y="1846263"/>
            <a:ext cx="8532813" cy="5050613"/>
          </a:xfrm>
        </p:spPr>
        <p:txBody>
          <a:bodyPr lIns="0" tIns="0" rIns="0" bIns="0">
            <a:spAutoFit/>
          </a:bodyPr>
          <a:lstStyle/>
          <a:p>
            <a:pPr>
              <a:lnSpc>
                <a:spcPct val="90000"/>
              </a:lnSpc>
              <a:defRPr/>
            </a:pPr>
            <a:r>
              <a:rPr lang="en-US" sz="28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Category 1</a:t>
            </a:r>
            <a:r>
              <a:rPr lang="en-US" sz="2800" b="1" dirty="0">
                <a:latin typeface="Calibri" panose="020F0502020204030204" pitchFamily="34" charset="0"/>
                <a:cs typeface="Calibri" panose="020F0502020204030204" pitchFamily="34" charset="0"/>
              </a:rPr>
              <a:t> </a:t>
            </a:r>
            <a:r>
              <a:rPr lang="en-US" sz="2800" b="1" dirty="0">
                <a:solidFill>
                  <a:srgbClr val="000000"/>
                </a:solidFill>
                <a:latin typeface="Calibri" panose="020F0502020204030204" pitchFamily="34" charset="0"/>
                <a:cs typeface="Calibri" panose="020F0502020204030204" pitchFamily="34" charset="0"/>
              </a:rPr>
              <a:t>- </a:t>
            </a:r>
            <a:r>
              <a:rPr lang="en-US" sz="2800" dirty="0">
                <a:solidFill>
                  <a:srgbClr val="000000"/>
                </a:solidFill>
                <a:latin typeface="Calibri" panose="020F0502020204030204" pitchFamily="34" charset="0"/>
                <a:cs typeface="Calibri" panose="020F0502020204030204" pitchFamily="34" charset="0"/>
              </a:rPr>
              <a:t>Emergency- Mission essential. </a:t>
            </a:r>
          </a:p>
          <a:p>
            <a:pPr>
              <a:lnSpc>
                <a:spcPct val="90000"/>
              </a:lnSpc>
              <a:defRPr/>
            </a:pPr>
            <a:r>
              <a:rPr lang="en-US" sz="2800" b="1" dirty="0">
                <a:solidFill>
                  <a:srgbClr val="000000"/>
                </a:solidFill>
                <a:effectLst>
                  <a:outerShdw blurRad="38100" dist="38100" dir="2700000" algn="tl">
                    <a:srgbClr val="C0C0C0"/>
                  </a:outerShdw>
                </a:effectLst>
                <a:latin typeface="Calibri" panose="020F0502020204030204" pitchFamily="34" charset="0"/>
                <a:cs typeface="Calibri" panose="020F0502020204030204" pitchFamily="34" charset="0"/>
              </a:rPr>
              <a:t>Category 2</a:t>
            </a:r>
            <a:r>
              <a:rPr lang="en-US" sz="2800" b="1" dirty="0">
                <a:solidFill>
                  <a:srgbClr val="000000"/>
                </a:solidFill>
                <a:latin typeface="Calibri" panose="020F0502020204030204" pitchFamily="34" charset="0"/>
                <a:cs typeface="Calibri" panose="020F0502020204030204" pitchFamily="34" charset="0"/>
              </a:rPr>
              <a:t> - </a:t>
            </a:r>
            <a:r>
              <a:rPr lang="en-US" sz="2800" dirty="0">
                <a:solidFill>
                  <a:srgbClr val="000000"/>
                </a:solidFill>
                <a:latin typeface="Calibri" panose="020F0502020204030204" pitchFamily="34" charset="0"/>
                <a:cs typeface="Calibri" panose="020F0502020204030204" pitchFamily="34" charset="0"/>
              </a:rPr>
              <a:t>U.S. military family members, Non-essential U.S. military personnel, Navy civilian/Navy contractor to include their family.</a:t>
            </a:r>
          </a:p>
          <a:p>
            <a:pPr>
              <a:lnSpc>
                <a:spcPct val="90000"/>
              </a:lnSpc>
              <a:defRPr/>
            </a:pPr>
            <a:r>
              <a:rPr lang="en-US" sz="2800" b="1" dirty="0">
                <a:solidFill>
                  <a:srgbClr val="000000"/>
                </a:solidFill>
                <a:effectLst>
                  <a:outerShdw blurRad="38100" dist="38100" dir="2700000" algn="tl">
                    <a:srgbClr val="C0C0C0"/>
                  </a:outerShdw>
                </a:effectLst>
                <a:latin typeface="Calibri" panose="020F0502020204030204" pitchFamily="34" charset="0"/>
                <a:cs typeface="Calibri" panose="020F0502020204030204" pitchFamily="34" charset="0"/>
              </a:rPr>
              <a:t>Category 3</a:t>
            </a:r>
            <a:r>
              <a:rPr lang="en-US" sz="2800" b="1" dirty="0">
                <a:solidFill>
                  <a:srgbClr val="000000"/>
                </a:solidFill>
                <a:latin typeface="Calibri" panose="020F0502020204030204" pitchFamily="34" charset="0"/>
                <a:cs typeface="Calibri" panose="020F0502020204030204" pitchFamily="34" charset="0"/>
              </a:rPr>
              <a:t> - </a:t>
            </a:r>
            <a:r>
              <a:rPr lang="en-US" sz="2800" dirty="0">
                <a:solidFill>
                  <a:srgbClr val="000000"/>
                </a:solidFill>
                <a:latin typeface="Calibri" panose="020F0502020204030204" pitchFamily="34" charset="0"/>
                <a:cs typeface="Calibri" panose="020F0502020204030204" pitchFamily="34" charset="0"/>
              </a:rPr>
              <a:t>Other personnel supporting U.S. operations, Non-U.S. citizens who are employees of the Navy, Navy contractor Foreign military personnel employed not considered mission essential.</a:t>
            </a:r>
          </a:p>
          <a:p>
            <a:pPr>
              <a:lnSpc>
                <a:spcPct val="90000"/>
              </a:lnSpc>
              <a:defRPr/>
            </a:pPr>
            <a:r>
              <a:rPr lang="en-US" sz="2800" b="1" dirty="0">
                <a:solidFill>
                  <a:srgbClr val="000000"/>
                </a:solidFill>
                <a:effectLst>
                  <a:outerShdw blurRad="38100" dist="38100" dir="2700000" algn="tl">
                    <a:srgbClr val="C0C0C0"/>
                  </a:outerShdw>
                </a:effectLst>
                <a:latin typeface="Calibri" panose="020F0502020204030204" pitchFamily="34" charset="0"/>
                <a:cs typeface="Calibri" panose="020F0502020204030204" pitchFamily="34" charset="0"/>
              </a:rPr>
              <a:t>Category 4</a:t>
            </a:r>
            <a:r>
              <a:rPr lang="en-US" sz="2800" b="1" dirty="0">
                <a:solidFill>
                  <a:srgbClr val="000000"/>
                </a:solidFill>
                <a:latin typeface="Calibri" panose="020F0502020204030204" pitchFamily="34" charset="0"/>
                <a:cs typeface="Calibri" panose="020F0502020204030204" pitchFamily="34" charset="0"/>
              </a:rPr>
              <a:t> - </a:t>
            </a:r>
            <a:r>
              <a:rPr lang="en-US" sz="2800" dirty="0">
                <a:solidFill>
                  <a:srgbClr val="000000"/>
                </a:solidFill>
                <a:latin typeface="Calibri" panose="020F0502020204030204" pitchFamily="34" charset="0"/>
                <a:cs typeface="Calibri" panose="020F0502020204030204" pitchFamily="34" charset="0"/>
              </a:rPr>
              <a:t>Allied/Coalition Nation personnel, including host-nation personnel and third country nationals </a:t>
            </a:r>
          </a:p>
          <a:p>
            <a:pPr>
              <a:lnSpc>
                <a:spcPct val="90000"/>
              </a:lnSpc>
              <a:defRPr/>
            </a:pPr>
            <a:r>
              <a:rPr lang="en-US" sz="2800" b="1" dirty="0">
                <a:solidFill>
                  <a:srgbClr val="FF0000"/>
                </a:solidFill>
                <a:effectLst>
                  <a:outerShdw blurRad="38100" dist="38100" dir="2700000" algn="tl">
                    <a:srgbClr val="C0C0C0"/>
                  </a:outerShdw>
                </a:effectLst>
                <a:latin typeface="Calibri" panose="020F0502020204030204" pitchFamily="34" charset="0"/>
                <a:cs typeface="Calibri" panose="020F0502020204030204" pitchFamily="34" charset="0"/>
              </a:rPr>
              <a:t>Category 5</a:t>
            </a:r>
            <a:r>
              <a:rPr lang="en-US" sz="2800" b="1" dirty="0">
                <a:latin typeface="Calibri" panose="020F0502020204030204" pitchFamily="34" charset="0"/>
                <a:cs typeface="Calibri" panose="020F0502020204030204" pitchFamily="34" charset="0"/>
              </a:rPr>
              <a:t> </a:t>
            </a:r>
            <a:r>
              <a:rPr lang="en-US" sz="2800" b="1" dirty="0">
                <a:solidFill>
                  <a:srgbClr val="000000"/>
                </a:solidFill>
                <a:latin typeface="Calibri" panose="020F0502020204030204" pitchFamily="34" charset="0"/>
                <a:cs typeface="Calibri" panose="020F0502020204030204" pitchFamily="34" charset="0"/>
              </a:rPr>
              <a:t>-</a:t>
            </a:r>
            <a:r>
              <a:rPr lang="en-US" sz="2800" b="1" dirty="0">
                <a:latin typeface="Calibri" panose="020F0502020204030204" pitchFamily="34" charset="0"/>
                <a:cs typeface="Calibri" panose="020F0502020204030204" pitchFamily="34" charset="0"/>
              </a:rPr>
              <a:t> </a:t>
            </a:r>
            <a:r>
              <a:rPr lang="en-US" sz="2800" dirty="0">
                <a:solidFill>
                  <a:srgbClr val="000000"/>
                </a:solidFill>
                <a:latin typeface="Calibri" panose="020F0502020204030204" pitchFamily="34" charset="0"/>
                <a:cs typeface="Calibri" panose="020F0502020204030204" pitchFamily="34" charset="0"/>
              </a:rPr>
              <a:t>First Responders</a:t>
            </a:r>
          </a:p>
          <a:p>
            <a:pPr>
              <a:lnSpc>
                <a:spcPct val="90000"/>
              </a:lnSpc>
              <a:defRPr/>
            </a:pPr>
            <a:endParaRPr lang="en-US" sz="2600" dirty="0"/>
          </a:p>
        </p:txBody>
      </p:sp>
      <p:sp>
        <p:nvSpPr>
          <p:cNvPr id="4" name="Title 1"/>
          <p:cNvSpPr>
            <a:spLocks noGrp="1"/>
          </p:cNvSpPr>
          <p:nvPr>
            <p:ph type="title"/>
          </p:nvPr>
        </p:nvSpPr>
        <p:spPr>
          <a:xfrm>
            <a:off x="304800" y="76200"/>
            <a:ext cx="8534400" cy="1143000"/>
          </a:xfrm>
        </p:spPr>
        <p:txBody>
          <a:bodyPr/>
          <a:lstStyle/>
          <a:p>
            <a:r>
              <a:rPr lang="en-US" dirty="0">
                <a:solidFill>
                  <a:schemeClr val="tx1"/>
                </a:solidFill>
              </a:rPr>
              <a:t>Personnel Categories </a:t>
            </a:r>
            <a:r>
              <a:rPr lang="en-US" dirty="0" err="1">
                <a:solidFill>
                  <a:schemeClr val="tx1"/>
                </a:solidFill>
              </a:rPr>
              <a:t>OPNAVINST</a:t>
            </a:r>
            <a:r>
              <a:rPr lang="en-US" dirty="0">
                <a:solidFill>
                  <a:schemeClr val="tx1"/>
                </a:solidFill>
              </a:rPr>
              <a:t> 3440.17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hief Electronics Technician Jena Canell, assigned to the amphibious transport dock ship USS New Orleans (LPD 18),"/>
          <p:cNvPicPr>
            <a:picLocks noChangeAspect="1" noChangeArrowheads="1"/>
          </p:cNvPicPr>
          <p:nvPr/>
        </p:nvPicPr>
        <p:blipFill>
          <a:blip r:embed="rId3" cstate="print"/>
          <a:srcRect/>
          <a:stretch>
            <a:fillRect/>
          </a:stretch>
        </p:blipFill>
        <p:spPr bwMode="auto">
          <a:xfrm>
            <a:off x="6621842" y="3116792"/>
            <a:ext cx="2230438" cy="34448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descr="comm-card_041812.jpg"/>
          <p:cNvPicPr>
            <a:picLocks noChangeAspect="1"/>
          </p:cNvPicPr>
          <p:nvPr/>
        </p:nvPicPr>
        <p:blipFill>
          <a:blip r:embed="rId4"/>
          <a:stretch>
            <a:fillRect/>
          </a:stretch>
        </p:blipFill>
        <p:spPr>
          <a:xfrm rot="386177">
            <a:off x="6594475" y="433388"/>
            <a:ext cx="2293938" cy="2622550"/>
          </a:xfrm>
          <a:prstGeom prst="rect">
            <a:avLst/>
          </a:prstGeom>
          <a:effectLst>
            <a:outerShdw blurRad="50800" dist="38100" dir="2700000" algn="tl" rotWithShape="0">
              <a:prstClr val="black">
                <a:alpha val="40000"/>
              </a:prstClr>
            </a:outerShdw>
          </a:effectLst>
        </p:spPr>
      </p:pic>
      <p:grpSp>
        <p:nvGrpSpPr>
          <p:cNvPr id="88068" name="Group 20"/>
          <p:cNvGrpSpPr>
            <a:grpSpLocks/>
          </p:cNvGrpSpPr>
          <p:nvPr/>
        </p:nvGrpSpPr>
        <p:grpSpPr bwMode="auto">
          <a:xfrm>
            <a:off x="579438" y="4360863"/>
            <a:ext cx="4833937" cy="2336800"/>
            <a:chOff x="338287" y="4281985"/>
            <a:chExt cx="4833579" cy="2336043"/>
          </a:xfrm>
        </p:grpSpPr>
        <p:grpSp>
          <p:nvGrpSpPr>
            <p:cNvPr id="88073" name="Group 17"/>
            <p:cNvGrpSpPr>
              <a:grpSpLocks/>
            </p:cNvGrpSpPr>
            <p:nvPr/>
          </p:nvGrpSpPr>
          <p:grpSpPr bwMode="auto">
            <a:xfrm>
              <a:off x="338287" y="4281985"/>
              <a:ext cx="4833579" cy="2336043"/>
              <a:chOff x="139889" y="4281985"/>
              <a:chExt cx="4833579" cy="2336043"/>
            </a:xfrm>
          </p:grpSpPr>
          <p:grpSp>
            <p:nvGrpSpPr>
              <p:cNvPr id="88076" name="Group 8"/>
              <p:cNvGrpSpPr>
                <a:grpSpLocks/>
              </p:cNvGrpSpPr>
              <p:nvPr/>
            </p:nvGrpSpPr>
            <p:grpSpPr bwMode="auto">
              <a:xfrm>
                <a:off x="200875" y="4324350"/>
                <a:ext cx="4722345" cy="2262487"/>
                <a:chOff x="200875" y="4324350"/>
                <a:chExt cx="4722345" cy="2262487"/>
              </a:xfrm>
            </p:grpSpPr>
            <p:pic>
              <p:nvPicPr>
                <p:cNvPr id="88079" name="Picture 11" descr="Communication.jpg"/>
                <p:cNvPicPr>
                  <a:picLocks noChangeAspect="1"/>
                </p:cNvPicPr>
                <p:nvPr/>
              </p:nvPicPr>
              <p:blipFill>
                <a:blip r:embed="rId5"/>
                <a:srcRect/>
                <a:stretch>
                  <a:fillRect/>
                </a:stretch>
              </p:blipFill>
              <p:spPr bwMode="auto">
                <a:xfrm>
                  <a:off x="2020817" y="4326662"/>
                  <a:ext cx="2902403" cy="2257425"/>
                </a:xfrm>
                <a:prstGeom prst="rect">
                  <a:avLst/>
                </a:prstGeom>
                <a:solidFill>
                  <a:srgbClr val="EDEDED"/>
                </a:solidFill>
                <a:ln w="88900" cap="sq">
                  <a:noFill/>
                  <a:miter lim="800000"/>
                  <a:headEnd/>
                  <a:tailEnd/>
                </a:ln>
              </p:spPr>
            </p:pic>
            <p:pic>
              <p:nvPicPr>
                <p:cNvPr id="88080" name="Picture 6" descr="060215-N-6843I-039.jpg"/>
                <p:cNvPicPr>
                  <a:picLocks noChangeAspect="1"/>
                </p:cNvPicPr>
                <p:nvPr/>
              </p:nvPicPr>
              <p:blipFill>
                <a:blip r:embed="rId6"/>
                <a:srcRect l="57709" t="21831"/>
                <a:stretch>
                  <a:fillRect/>
                </a:stretch>
              </p:blipFill>
              <p:spPr bwMode="auto">
                <a:xfrm flipH="1">
                  <a:off x="200875" y="4324350"/>
                  <a:ext cx="1828800" cy="2262487"/>
                </a:xfrm>
                <a:prstGeom prst="rect">
                  <a:avLst/>
                </a:prstGeom>
                <a:noFill/>
                <a:ln w="9525">
                  <a:noFill/>
                  <a:miter lim="800000"/>
                  <a:headEnd/>
                  <a:tailEnd/>
                </a:ln>
              </p:spPr>
            </p:pic>
          </p:grpSp>
          <p:sp>
            <p:nvSpPr>
              <p:cNvPr id="16" name="Right Triangle 15"/>
              <p:cNvSpPr/>
              <p:nvPr/>
            </p:nvSpPr>
            <p:spPr>
              <a:xfrm rot="4640548">
                <a:off x="197860" y="4224014"/>
                <a:ext cx="252330" cy="36827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17" name="Right Triangle 16"/>
              <p:cNvSpPr/>
              <p:nvPr/>
            </p:nvSpPr>
            <p:spPr>
              <a:xfrm rot="15627441">
                <a:off x="4663166" y="6307727"/>
                <a:ext cx="252331" cy="368273"/>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grpSp>
        <p:sp>
          <p:nvSpPr>
            <p:cNvPr id="10" name="Round Diagonal Corner Rectangle 9"/>
            <p:cNvSpPr/>
            <p:nvPr/>
          </p:nvSpPr>
          <p:spPr>
            <a:xfrm>
              <a:off x="389083" y="4326421"/>
              <a:ext cx="4722462" cy="2245584"/>
            </a:xfrm>
            <a:prstGeom prst="round2DiagRect">
              <a:avLst>
                <a:gd name="adj1" fmla="val 16971"/>
                <a:gd name="adj2" fmla="val 0"/>
              </a:avLst>
            </a:prstGeom>
            <a:noFill/>
            <a:ln w="88900">
              <a:solidFill>
                <a:schemeClr val="bg1"/>
              </a:solidFill>
            </a:ln>
            <a:effectLst>
              <a:outerShdw blurRad="101600" sx="102000" sy="102000" algn="ctr"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cxnSp>
          <p:nvCxnSpPr>
            <p:cNvPr id="20" name="Straight Connector 19"/>
            <p:cNvCxnSpPr/>
            <p:nvPr/>
          </p:nvCxnSpPr>
          <p:spPr>
            <a:xfrm>
              <a:off x="2217748" y="4388313"/>
              <a:ext cx="0" cy="2155127"/>
            </a:xfrm>
            <a:prstGeom prst="line">
              <a:avLst/>
            </a:prstGeom>
            <a:ln w="57150">
              <a:solidFill>
                <a:schemeClr val="bg1"/>
              </a:solidFill>
              <a:prstDash val="sysDash"/>
            </a:ln>
          </p:spPr>
          <p:style>
            <a:lnRef idx="1">
              <a:schemeClr val="accent1"/>
            </a:lnRef>
            <a:fillRef idx="0">
              <a:schemeClr val="accent1"/>
            </a:fillRef>
            <a:effectRef idx="0">
              <a:schemeClr val="accent1"/>
            </a:effectRef>
            <a:fontRef idx="minor">
              <a:schemeClr val="tx1"/>
            </a:fontRef>
          </p:style>
        </p:cxnSp>
      </p:grpSp>
      <p:grpSp>
        <p:nvGrpSpPr>
          <p:cNvPr id="88069" name="Group 21"/>
          <p:cNvGrpSpPr>
            <a:grpSpLocks/>
          </p:cNvGrpSpPr>
          <p:nvPr/>
        </p:nvGrpSpPr>
        <p:grpSpPr bwMode="auto">
          <a:xfrm>
            <a:off x="3911600" y="3402013"/>
            <a:ext cx="1724025" cy="1647825"/>
            <a:chOff x="3135830" y="2594455"/>
            <a:chExt cx="1724025" cy="1647825"/>
          </a:xfrm>
        </p:grpSpPr>
        <p:pic>
          <p:nvPicPr>
            <p:cNvPr id="88071" name="Picture 18" descr="texas.png"/>
            <p:cNvPicPr>
              <a:picLocks noChangeAspect="1"/>
            </p:cNvPicPr>
            <p:nvPr/>
          </p:nvPicPr>
          <p:blipFill>
            <a:blip r:embed="rId7"/>
            <a:srcRect/>
            <a:stretch>
              <a:fillRect/>
            </a:stretch>
          </p:blipFill>
          <p:spPr bwMode="auto">
            <a:xfrm>
              <a:off x="3135830" y="2594455"/>
              <a:ext cx="1724025" cy="1647825"/>
            </a:xfrm>
            <a:prstGeom prst="rect">
              <a:avLst/>
            </a:prstGeom>
            <a:noFill/>
            <a:ln w="9525">
              <a:noFill/>
              <a:miter lim="800000"/>
              <a:headEnd/>
              <a:tailEnd/>
            </a:ln>
          </p:spPr>
        </p:pic>
        <p:pic>
          <p:nvPicPr>
            <p:cNvPr id="15" name="Picture 14" descr="101229-N-7095C-020.jpg"/>
            <p:cNvPicPr>
              <a:picLocks noChangeAspect="1"/>
            </p:cNvPicPr>
            <p:nvPr/>
          </p:nvPicPr>
          <p:blipFill>
            <a:blip r:embed="rId8" cstate="print"/>
            <a:srcRect l="44518"/>
            <a:stretch>
              <a:fillRect/>
            </a:stretch>
          </p:blipFill>
          <p:spPr>
            <a:xfrm>
              <a:off x="3965944" y="3099392"/>
              <a:ext cx="532691" cy="6858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sp>
        <p:nvSpPr>
          <p:cNvPr id="11" name="Content Placeholder 2"/>
          <p:cNvSpPr txBox="1">
            <a:spLocks/>
          </p:cNvSpPr>
          <p:nvPr/>
        </p:nvSpPr>
        <p:spPr>
          <a:xfrm>
            <a:off x="293688" y="1571625"/>
            <a:ext cx="8458200" cy="4754563"/>
          </a:xfrm>
          <a:prstGeom prst="rect">
            <a:avLst/>
          </a:prstGeom>
        </p:spPr>
        <p:txBody>
          <a:bodyPr/>
          <a:lstStyle/>
          <a:p>
            <a:pPr marL="342900" indent="-342900" algn="l" fontAlgn="auto">
              <a:spcBef>
                <a:spcPct val="20000"/>
              </a:spcBef>
              <a:spcAft>
                <a:spcPts val="0"/>
              </a:spcAft>
              <a:buFont typeface="Arial" pitchFamily="34" charset="0"/>
              <a:buChar char="•"/>
              <a:defRPr/>
            </a:pPr>
            <a:r>
              <a:rPr lang="en-US" sz="3000" dirty="0">
                <a:solidFill>
                  <a:srgbClr val="000000"/>
                </a:solidFill>
                <a:latin typeface="Cambria" pitchFamily="18" charset="0"/>
                <a:cs typeface="+mn-cs"/>
              </a:rPr>
              <a:t>Make emergency contact cards </a:t>
            </a:r>
          </a:p>
          <a:p>
            <a:pPr marL="342900" indent="-342900" algn="l" fontAlgn="auto">
              <a:spcBef>
                <a:spcPct val="20000"/>
              </a:spcBef>
              <a:spcAft>
                <a:spcPts val="0"/>
              </a:spcAft>
              <a:buFont typeface="Arial" pitchFamily="34" charset="0"/>
              <a:buChar char="•"/>
              <a:defRPr/>
            </a:pPr>
            <a:r>
              <a:rPr lang="en-US" sz="3000" dirty="0">
                <a:solidFill>
                  <a:srgbClr val="000000"/>
                </a:solidFill>
                <a:latin typeface="Cambria" pitchFamily="18" charset="0"/>
                <a:cs typeface="+mn-cs"/>
              </a:rPr>
              <a:t>Designate an Out-of-Town Contact</a:t>
            </a:r>
          </a:p>
          <a:p>
            <a:pPr marL="342900" indent="-342900" algn="l" fontAlgn="auto">
              <a:spcBef>
                <a:spcPct val="20000"/>
              </a:spcBef>
              <a:spcAft>
                <a:spcPts val="0"/>
              </a:spcAft>
              <a:buFont typeface="Arial" pitchFamily="34" charset="0"/>
              <a:buChar char="•"/>
              <a:defRPr/>
            </a:pPr>
            <a:r>
              <a:rPr lang="en-US" sz="3000" dirty="0">
                <a:solidFill>
                  <a:srgbClr val="000000"/>
                </a:solidFill>
                <a:latin typeface="Cambria" pitchFamily="18" charset="0"/>
                <a:cs typeface="+mn-cs"/>
              </a:rPr>
              <a:t>Add text messaging</a:t>
            </a:r>
          </a:p>
          <a:p>
            <a:pPr marL="342900" indent="-342900" algn="l" fontAlgn="auto">
              <a:spcBef>
                <a:spcPct val="20000"/>
              </a:spcBef>
              <a:spcAft>
                <a:spcPts val="0"/>
              </a:spcAft>
              <a:buFont typeface="Arial" pitchFamily="34" charset="0"/>
              <a:buChar char="•"/>
              <a:defRPr/>
            </a:pPr>
            <a:r>
              <a:rPr lang="en-US" sz="3000" dirty="0">
                <a:solidFill>
                  <a:srgbClr val="000000"/>
                </a:solidFill>
                <a:latin typeface="Cambria" pitchFamily="18" charset="0"/>
                <a:cs typeface="+mn-cs"/>
              </a:rPr>
              <a:t>Practice your plan</a:t>
            </a:r>
          </a:p>
          <a:p>
            <a:pPr marL="342900" indent="-342900" algn="l" fontAlgn="auto">
              <a:spcBef>
                <a:spcPct val="20000"/>
              </a:spcBef>
              <a:spcAft>
                <a:spcPts val="0"/>
              </a:spcAft>
              <a:buFont typeface="Arial" pitchFamily="34" charset="0"/>
              <a:buChar char="•"/>
              <a:defRPr/>
            </a:pPr>
            <a:r>
              <a:rPr lang="en-US" sz="3000" dirty="0">
                <a:solidFill>
                  <a:srgbClr val="000000"/>
                </a:solidFill>
                <a:latin typeface="Cambria" pitchFamily="18" charset="0"/>
                <a:cs typeface="+mn-cs"/>
              </a:rPr>
              <a:t>File with Command</a:t>
            </a:r>
          </a:p>
        </p:txBody>
      </p:sp>
      <p:sp>
        <p:nvSpPr>
          <p:cNvPr id="18" name="Title 1"/>
          <p:cNvSpPr>
            <a:spLocks noGrp="1"/>
          </p:cNvSpPr>
          <p:nvPr>
            <p:ph type="title"/>
          </p:nvPr>
        </p:nvSpPr>
        <p:spPr>
          <a:xfrm>
            <a:off x="304800" y="76200"/>
            <a:ext cx="8534400" cy="1143000"/>
          </a:xfrm>
        </p:spPr>
        <p:txBody>
          <a:bodyPr/>
          <a:lstStyle/>
          <a:p>
            <a:r>
              <a:rPr lang="en-US" dirty="0">
                <a:solidFill>
                  <a:schemeClr val="tx1"/>
                </a:solidFill>
              </a:rPr>
              <a:t>Make a Communication Plan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712084"/>
            <a:ext cx="8534400" cy="5293757"/>
          </a:xfrm>
          <a:prstGeom prst="rect">
            <a:avLst/>
          </a:prstGeom>
        </p:spPr>
        <p:txBody>
          <a:bodyPr wrap="square">
            <a:spAutoFit/>
          </a:bodyPr>
          <a:lstStyle/>
          <a:p>
            <a:pPr algn="l"/>
            <a:r>
              <a:rPr lang="en-US" sz="2000" dirty="0">
                <a:solidFill>
                  <a:srgbClr val="000000"/>
                </a:solidFill>
                <a:latin typeface="Calibri" panose="020F0502020204030204" pitchFamily="34" charset="0"/>
                <a:cs typeface="Calibri" panose="020F0502020204030204" pitchFamily="34" charset="0"/>
              </a:rPr>
              <a:t>An effective </a:t>
            </a:r>
            <a:r>
              <a:rPr lang="en-US" sz="2000" b="1" dirty="0">
                <a:solidFill>
                  <a:srgbClr val="000000"/>
                </a:solidFill>
                <a:latin typeface="Calibri" panose="020F0502020204030204" pitchFamily="34" charset="0"/>
                <a:cs typeface="Calibri" panose="020F0502020204030204" pitchFamily="34" charset="0"/>
              </a:rPr>
              <a:t>communication plan</a:t>
            </a:r>
            <a:r>
              <a:rPr lang="en-US" sz="2000" dirty="0">
                <a:solidFill>
                  <a:srgbClr val="000000"/>
                </a:solidFill>
                <a:latin typeface="Calibri" panose="020F0502020204030204" pitchFamily="34" charset="0"/>
                <a:cs typeface="Calibri" panose="020F0502020204030204" pitchFamily="34" charset="0"/>
              </a:rPr>
              <a:t>  is a written record, usually a sheet or a card, that instructs each member of the family on who to call and how to communicate critical information such as location and status with each other in the event of an emergency. Your family may not be together when a disaster strikes.  Ensure that every individual in the family has a copy of the communication card to carry with them.</a:t>
            </a:r>
          </a:p>
          <a:p>
            <a:pPr algn="l"/>
            <a:r>
              <a:rPr lang="en-US" sz="2000" dirty="0">
                <a:solidFill>
                  <a:srgbClr val="000000"/>
                </a:solidFill>
                <a:latin typeface="Calibri" panose="020F0502020204030204" pitchFamily="34" charset="0"/>
                <a:cs typeface="Calibri" panose="020F0502020204030204" pitchFamily="34" charset="0"/>
              </a:rPr>
              <a:t> </a:t>
            </a:r>
          </a:p>
          <a:p>
            <a:pPr algn="l"/>
            <a:r>
              <a:rPr lang="en-US" sz="2000" dirty="0">
                <a:solidFill>
                  <a:srgbClr val="000000"/>
                </a:solidFill>
                <a:latin typeface="Calibri" panose="020F0502020204030204" pitchFamily="34" charset="0"/>
                <a:cs typeface="Calibri" panose="020F0502020204030204" pitchFamily="34" charset="0"/>
              </a:rPr>
              <a:t>Designate an out-of-town , third-party contact to check in with if phone lines and cell phone towers are overloaded or out and you can’t reach each other.</a:t>
            </a:r>
          </a:p>
          <a:p>
            <a:pPr algn="l"/>
            <a:r>
              <a:rPr lang="en-US" sz="2000" dirty="0">
                <a:solidFill>
                  <a:srgbClr val="000000"/>
                </a:solidFill>
                <a:latin typeface="Calibri" panose="020F0502020204030204" pitchFamily="34" charset="0"/>
                <a:cs typeface="Calibri" panose="020F0502020204030204" pitchFamily="34" charset="0"/>
              </a:rPr>
              <a:t> </a:t>
            </a:r>
          </a:p>
          <a:p>
            <a:pPr algn="l"/>
            <a:r>
              <a:rPr lang="en-US" sz="2000" dirty="0">
                <a:solidFill>
                  <a:srgbClr val="000000"/>
                </a:solidFill>
                <a:latin typeface="Calibri" panose="020F0502020204030204" pitchFamily="34" charset="0"/>
                <a:cs typeface="Calibri" panose="020F0502020204030204" pitchFamily="34" charset="0"/>
              </a:rPr>
              <a:t>Consider adding text messaging and social media sites like Facebook or Twitter to your communication plan if normal communication options are not available. </a:t>
            </a:r>
          </a:p>
          <a:p>
            <a:pPr algn="l"/>
            <a:endParaRPr lang="en-US" sz="2000" dirty="0">
              <a:solidFill>
                <a:srgbClr val="000000"/>
              </a:solidFill>
              <a:latin typeface="Calibri" panose="020F0502020204030204" pitchFamily="34" charset="0"/>
              <a:cs typeface="Calibri" panose="020F0502020204030204" pitchFamily="34" charset="0"/>
            </a:endParaRPr>
          </a:p>
          <a:p>
            <a:pPr algn="l"/>
            <a:r>
              <a:rPr lang="en-US" sz="2000" dirty="0">
                <a:solidFill>
                  <a:srgbClr val="000000"/>
                </a:solidFill>
                <a:latin typeface="Calibri" panose="020F0502020204030204" pitchFamily="34" charset="0"/>
                <a:cs typeface="Calibri" panose="020F0502020204030204" pitchFamily="34" charset="0"/>
              </a:rPr>
              <a:t>Practice your communication plan along with your evacuation plan to identify any problems or obstacles so that you may remedy them before a real emergency.</a:t>
            </a:r>
          </a:p>
          <a:p>
            <a:pPr algn="l"/>
            <a:r>
              <a:rPr lang="en-US" dirty="0">
                <a:solidFill>
                  <a:srgbClr val="000000"/>
                </a:solidFill>
                <a:latin typeface="Calibri" panose="020F0502020204030204" pitchFamily="34" charset="0"/>
                <a:cs typeface="Calibri" panose="020F0502020204030204" pitchFamily="34" charset="0"/>
              </a:rPr>
              <a:t> </a:t>
            </a:r>
          </a:p>
        </p:txBody>
      </p:sp>
      <p:sp>
        <p:nvSpPr>
          <p:cNvPr id="5" name="Title 1"/>
          <p:cNvSpPr>
            <a:spLocks noGrp="1"/>
          </p:cNvSpPr>
          <p:nvPr>
            <p:ph type="title"/>
          </p:nvPr>
        </p:nvSpPr>
        <p:spPr>
          <a:xfrm>
            <a:off x="304800" y="76200"/>
            <a:ext cx="8534400" cy="1143000"/>
          </a:xfrm>
        </p:spPr>
        <p:txBody>
          <a:bodyPr/>
          <a:lstStyle/>
          <a:p>
            <a:r>
              <a:rPr lang="en-US" dirty="0">
                <a:solidFill>
                  <a:schemeClr val="tx1"/>
                </a:solidFill>
              </a:rPr>
              <a:t>Make a Communication Plan </a:t>
            </a:r>
            <a:r>
              <a:rPr lang="en-US" dirty="0" err="1">
                <a:solidFill>
                  <a:schemeClr val="tx1"/>
                </a:solidFill>
              </a:rPr>
              <a:t>cont</a:t>
            </a:r>
            <a:r>
              <a:rPr lang="en-US" dirty="0">
                <a:solidFill>
                  <a:schemeClr val="tx1"/>
                </a:solidFill>
              </a:rPr>
              <a:t>…</a:t>
            </a:r>
          </a:p>
        </p:txBody>
      </p:sp>
    </p:spTree>
    <p:extLst>
      <p:ext uri="{BB962C8B-B14F-4D97-AF65-F5344CB8AC3E}">
        <p14:creationId xmlns:p14="http://schemas.microsoft.com/office/powerpoint/2010/main" val="717109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3"/>
          <p:cNvSpPr>
            <a:spLocks noGrp="1" noChangeArrowheads="1"/>
          </p:cNvSpPr>
          <p:nvPr>
            <p:ph type="body" idx="4294967295"/>
          </p:nvPr>
        </p:nvSpPr>
        <p:spPr>
          <a:xfrm>
            <a:off x="450850" y="1641475"/>
            <a:ext cx="8043863" cy="1862138"/>
          </a:xfrm>
        </p:spPr>
        <p:txBody>
          <a:bodyPr lIns="0" tIns="0" rIns="0" bIns="0">
            <a:spAutoFit/>
          </a:bodyPr>
          <a:lstStyle/>
          <a:p>
            <a:r>
              <a:rPr lang="en-US" sz="2600" dirty="0">
                <a:solidFill>
                  <a:srgbClr val="000000"/>
                </a:solidFill>
              </a:rPr>
              <a:t>Know contact information </a:t>
            </a:r>
          </a:p>
          <a:p>
            <a:pPr lvl="1">
              <a:buFont typeface="Arial" charset="0"/>
              <a:buNone/>
            </a:pPr>
            <a:r>
              <a:rPr lang="en-US" dirty="0">
                <a:solidFill>
                  <a:srgbClr val="000000"/>
                </a:solidFill>
              </a:rPr>
              <a:t>- </a:t>
            </a:r>
            <a:r>
              <a:rPr lang="en-US" sz="2400" dirty="0">
                <a:solidFill>
                  <a:srgbClr val="000000"/>
                </a:solidFill>
              </a:rPr>
              <a:t>Chain of command, family, friends, etc.…</a:t>
            </a:r>
          </a:p>
          <a:p>
            <a:r>
              <a:rPr lang="en-US" sz="2600" dirty="0">
                <a:solidFill>
                  <a:srgbClr val="000000"/>
                </a:solidFill>
              </a:rPr>
              <a:t>Make emergency contact cards (Ready.gov)</a:t>
            </a:r>
          </a:p>
          <a:p>
            <a:r>
              <a:rPr lang="en-US" sz="2600" dirty="0">
                <a:solidFill>
                  <a:srgbClr val="000000"/>
                </a:solidFill>
              </a:rPr>
              <a:t>Conduct a dry run</a:t>
            </a:r>
          </a:p>
        </p:txBody>
      </p:sp>
      <p:pic>
        <p:nvPicPr>
          <p:cNvPr id="90115" name="Picture 4" descr="911-call"/>
          <p:cNvPicPr>
            <a:picLocks noChangeAspect="1" noChangeArrowheads="1"/>
          </p:cNvPicPr>
          <p:nvPr/>
        </p:nvPicPr>
        <p:blipFill>
          <a:blip r:embed="rId3"/>
          <a:srcRect/>
          <a:stretch>
            <a:fillRect/>
          </a:stretch>
        </p:blipFill>
        <p:spPr bwMode="auto">
          <a:xfrm>
            <a:off x="487363" y="3662363"/>
            <a:ext cx="2638425" cy="2638425"/>
          </a:xfrm>
          <a:prstGeom prst="rect">
            <a:avLst/>
          </a:prstGeom>
          <a:noFill/>
          <a:ln w="12700">
            <a:solidFill>
              <a:srgbClr val="000000"/>
            </a:solidFill>
            <a:miter lim="800000"/>
            <a:headEnd/>
            <a:tailEnd/>
          </a:ln>
        </p:spPr>
      </p:pic>
      <p:pic>
        <p:nvPicPr>
          <p:cNvPr id="90116" name="Picture 5" descr="em_card"/>
          <p:cNvPicPr>
            <a:picLocks noChangeAspect="1" noChangeArrowheads="1"/>
          </p:cNvPicPr>
          <p:nvPr/>
        </p:nvPicPr>
        <p:blipFill>
          <a:blip r:embed="rId4"/>
          <a:srcRect/>
          <a:stretch>
            <a:fillRect/>
          </a:stretch>
        </p:blipFill>
        <p:spPr bwMode="auto">
          <a:xfrm>
            <a:off x="3479800" y="3654425"/>
            <a:ext cx="5218113" cy="2640013"/>
          </a:xfrm>
          <a:prstGeom prst="rect">
            <a:avLst/>
          </a:prstGeom>
          <a:noFill/>
          <a:ln w="12700">
            <a:solidFill>
              <a:srgbClr val="000000"/>
            </a:solidFill>
            <a:miter lim="800000"/>
            <a:headEnd/>
            <a:tailEnd/>
          </a:ln>
        </p:spPr>
      </p:pic>
      <p:sp>
        <p:nvSpPr>
          <p:cNvPr id="6" name="Title 1"/>
          <p:cNvSpPr>
            <a:spLocks noGrp="1"/>
          </p:cNvSpPr>
          <p:nvPr>
            <p:ph type="title"/>
          </p:nvPr>
        </p:nvSpPr>
        <p:spPr>
          <a:xfrm>
            <a:off x="304800" y="76200"/>
            <a:ext cx="8534400" cy="1143000"/>
          </a:xfrm>
        </p:spPr>
        <p:txBody>
          <a:bodyPr/>
          <a:lstStyle/>
          <a:p>
            <a:r>
              <a:rPr lang="en-US" dirty="0">
                <a:solidFill>
                  <a:schemeClr val="tx1"/>
                </a:solidFill>
              </a:rPr>
              <a:t>Keep in touch…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304800" y="1752600"/>
            <a:ext cx="8458200" cy="4114800"/>
          </a:xfrm>
          <a:prstGeom prst="rect">
            <a:avLst/>
          </a:prstGeom>
        </p:spPr>
        <p:txBody>
          <a:bodyPr/>
          <a:lstStyle/>
          <a:p>
            <a:pPr marL="342900" indent="-342900" algn="l" eaLnBrk="0" hangingPunct="0">
              <a:spcBef>
                <a:spcPct val="20000"/>
              </a:spcBef>
              <a:buFont typeface="Arial" charset="0"/>
              <a:buChar char="•"/>
              <a:defRPr/>
            </a:pPr>
            <a:r>
              <a:rPr lang="en-US" sz="3000" dirty="0">
                <a:solidFill>
                  <a:srgbClr val="000000"/>
                </a:solidFill>
                <a:latin typeface="Cambria" pitchFamily="18" charset="0"/>
                <a:cs typeface="+mn-cs"/>
              </a:rPr>
              <a:t>Build a basic home emergency kit</a:t>
            </a:r>
          </a:p>
          <a:p>
            <a:pPr marL="342900" indent="-342900" algn="l" eaLnBrk="0" hangingPunct="0">
              <a:spcBef>
                <a:spcPct val="20000"/>
              </a:spcBef>
              <a:buFont typeface="Arial" charset="0"/>
              <a:buChar char="•"/>
              <a:defRPr/>
            </a:pPr>
            <a:r>
              <a:rPr lang="en-US" sz="3000" dirty="0">
                <a:solidFill>
                  <a:srgbClr val="000000"/>
                </a:solidFill>
                <a:latin typeface="Cambria" pitchFamily="18" charset="0"/>
                <a:cs typeface="+mn-cs"/>
              </a:rPr>
              <a:t>Make portable kits</a:t>
            </a:r>
          </a:p>
          <a:p>
            <a:pPr marL="742950" lvl="2" indent="-342900" algn="l" eaLnBrk="0" hangingPunct="0">
              <a:spcBef>
                <a:spcPct val="20000"/>
              </a:spcBef>
              <a:buFont typeface="Arial" charset="0"/>
              <a:buChar char="•"/>
              <a:defRPr/>
            </a:pPr>
            <a:r>
              <a:rPr lang="en-US" sz="2600" dirty="0">
                <a:solidFill>
                  <a:srgbClr val="000000"/>
                </a:solidFill>
                <a:latin typeface="Cambria" pitchFamily="18" charset="0"/>
                <a:cs typeface="+mn-cs"/>
              </a:rPr>
              <a:t>For vehicle </a:t>
            </a:r>
          </a:p>
          <a:p>
            <a:pPr marL="742950" lvl="2" indent="-342900" algn="l" eaLnBrk="0" hangingPunct="0">
              <a:spcBef>
                <a:spcPct val="20000"/>
              </a:spcBef>
              <a:buFont typeface="Arial" charset="0"/>
              <a:buChar char="•"/>
              <a:defRPr/>
            </a:pPr>
            <a:r>
              <a:rPr lang="en-US" sz="2600" dirty="0">
                <a:solidFill>
                  <a:srgbClr val="000000"/>
                </a:solidFill>
                <a:latin typeface="Cambria" pitchFamily="18" charset="0"/>
                <a:cs typeface="+mn-cs"/>
              </a:rPr>
              <a:t>For workplace</a:t>
            </a:r>
          </a:p>
          <a:p>
            <a:pPr marL="342900" indent="-342900" algn="l" eaLnBrk="0" hangingPunct="0">
              <a:spcBef>
                <a:spcPct val="20000"/>
              </a:spcBef>
              <a:buFont typeface="Arial" charset="0"/>
              <a:buChar char="•"/>
              <a:defRPr/>
            </a:pPr>
            <a:r>
              <a:rPr lang="en-US" sz="3000" dirty="0">
                <a:solidFill>
                  <a:srgbClr val="000000"/>
                </a:solidFill>
                <a:latin typeface="Cambria" pitchFamily="18" charset="0"/>
                <a:cs typeface="+mn-cs"/>
              </a:rPr>
              <a:t>Update kits periodically</a:t>
            </a:r>
          </a:p>
        </p:txBody>
      </p:sp>
      <p:pic>
        <p:nvPicPr>
          <p:cNvPr id="7" name="Picture 8" descr="kit_cropped72"/>
          <p:cNvPicPr>
            <a:picLocks noChangeAspect="1" noChangeArrowheads="1"/>
          </p:cNvPicPr>
          <p:nvPr/>
        </p:nvPicPr>
        <p:blipFill>
          <a:blip r:embed="rId3" cstate="email"/>
          <a:srcRect/>
          <a:stretch>
            <a:fillRect/>
          </a:stretch>
        </p:blipFill>
        <p:spPr bwMode="auto">
          <a:xfrm>
            <a:off x="5078088" y="3112689"/>
            <a:ext cx="3699642" cy="3352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2164" name="Picture 7" descr="kit-small.jpg"/>
          <p:cNvPicPr>
            <a:picLocks noChangeAspect="1"/>
          </p:cNvPicPr>
          <p:nvPr/>
        </p:nvPicPr>
        <p:blipFill>
          <a:blip r:embed="rId4"/>
          <a:srcRect l="4189" t="8800" r="3468" b="8549"/>
          <a:stretch>
            <a:fillRect/>
          </a:stretch>
        </p:blipFill>
        <p:spPr bwMode="auto">
          <a:xfrm>
            <a:off x="963613" y="4710113"/>
            <a:ext cx="3348037" cy="1751012"/>
          </a:xfrm>
          <a:prstGeom prst="rect">
            <a:avLst/>
          </a:prstGeom>
          <a:noFill/>
          <a:ln w="9525">
            <a:noFill/>
            <a:miter lim="800000"/>
            <a:headEnd/>
            <a:tailEnd/>
          </a:ln>
        </p:spPr>
      </p:pic>
      <p:sp>
        <p:nvSpPr>
          <p:cNvPr id="8" name="Title 1"/>
          <p:cNvSpPr>
            <a:spLocks noGrp="1"/>
          </p:cNvSpPr>
          <p:nvPr>
            <p:ph type="title"/>
          </p:nvPr>
        </p:nvSpPr>
        <p:spPr>
          <a:xfrm>
            <a:off x="304800" y="76200"/>
            <a:ext cx="8534400" cy="1143000"/>
          </a:xfrm>
        </p:spPr>
        <p:txBody>
          <a:bodyPr/>
          <a:lstStyle/>
          <a:p>
            <a:r>
              <a:rPr lang="en-US" dirty="0">
                <a:solidFill>
                  <a:schemeClr val="tx1"/>
                </a:solidFill>
              </a:rPr>
              <a:t>Step 3:  Build a Kit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b="1" dirty="0"/>
            </a:br>
            <a:r>
              <a:rPr lang="en-US" dirty="0">
                <a:solidFill>
                  <a:schemeClr val="tx1"/>
                </a:solidFill>
              </a:rPr>
              <a:t>Build a Kit cont..</a:t>
            </a:r>
            <a:br>
              <a:rPr lang="en-US" dirty="0">
                <a:solidFill>
                  <a:schemeClr val="tx1"/>
                </a:solidFill>
              </a:rPr>
            </a:br>
            <a:endParaRPr lang="en-US" dirty="0">
              <a:solidFill>
                <a:schemeClr val="tx1"/>
              </a:solidFill>
            </a:endParaRPr>
          </a:p>
        </p:txBody>
      </p:sp>
      <p:sp>
        <p:nvSpPr>
          <p:cNvPr id="3" name="Rectangle 2"/>
          <p:cNvSpPr/>
          <p:nvPr/>
        </p:nvSpPr>
        <p:spPr>
          <a:xfrm>
            <a:off x="304800" y="1581035"/>
            <a:ext cx="8534400" cy="5355312"/>
          </a:xfrm>
          <a:prstGeom prst="rect">
            <a:avLst/>
          </a:prstGeom>
        </p:spPr>
        <p:txBody>
          <a:bodyPr wrap="square">
            <a:spAutoFit/>
          </a:bodyPr>
          <a:lstStyle/>
          <a:p>
            <a:pPr algn="l"/>
            <a:r>
              <a:rPr lang="en-US" dirty="0"/>
              <a:t>Prepare yourself and your family for a disaster by building an emergency kit with enough supplies for each person in your household for at least</a:t>
            </a:r>
            <a:r>
              <a:rPr lang="en-US" b="1" dirty="0"/>
              <a:t> three days</a:t>
            </a:r>
            <a:r>
              <a:rPr lang="en-US" dirty="0"/>
              <a:t>. You could consider five days preparation in areas normally affected by earthquakes, typhoons, tsunamis, blizzards, and floods. </a:t>
            </a:r>
          </a:p>
          <a:p>
            <a:pPr algn="l"/>
            <a:r>
              <a:rPr lang="en-US" dirty="0"/>
              <a:t> </a:t>
            </a:r>
          </a:p>
          <a:p>
            <a:pPr algn="l"/>
            <a:r>
              <a:rPr lang="en-US" dirty="0"/>
              <a:t>In addition to your basic home emergency supply kit, assemble a portable kit to take with you when you evacuate, as well as emergency kits for your vehicle and workplace. These kits should include a minimum of food, water, first aid supplies, and your family emergency plans.</a:t>
            </a:r>
          </a:p>
          <a:p>
            <a:pPr algn="l"/>
            <a:r>
              <a:rPr lang="en-US" dirty="0"/>
              <a:t> </a:t>
            </a:r>
          </a:p>
          <a:p>
            <a:pPr algn="l"/>
            <a:r>
              <a:rPr lang="en-US" dirty="0"/>
              <a:t>After you have assembled your emergency kits, periodically evaluate their contents and their relevance to the threats in your area. Throw away and replace any expired or damaged medications, food, or water. Reassess and replace the contents, particularly after an emergency incident, so that you are ready for the next incident that may come your way.</a:t>
            </a:r>
          </a:p>
          <a:p>
            <a:pPr algn="l"/>
            <a:r>
              <a:rPr lang="en-US" dirty="0"/>
              <a:t> </a:t>
            </a:r>
          </a:p>
          <a:p>
            <a:pPr algn="l"/>
            <a:r>
              <a:rPr lang="en-US" dirty="0"/>
              <a:t>These kits will enable you and your family to respond to an emergency more quickly. Your various emergency kits will be useful whether you have to shelter-in-place or evacuate.</a:t>
            </a:r>
          </a:p>
        </p:txBody>
      </p:sp>
    </p:spTree>
    <p:extLst>
      <p:ext uri="{BB962C8B-B14F-4D97-AF65-F5344CB8AC3E}">
        <p14:creationId xmlns:p14="http://schemas.microsoft.com/office/powerpoint/2010/main" val="2197207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a:spLocks noGrp="1"/>
          </p:cNvSpPr>
          <p:nvPr>
            <p:ph idx="1"/>
          </p:nvPr>
        </p:nvSpPr>
        <p:spPr>
          <a:xfrm>
            <a:off x="388408" y="1371600"/>
            <a:ext cx="8458200" cy="4114799"/>
          </a:xfrm>
        </p:spPr>
        <p:txBody>
          <a:bodyPr>
            <a:normAutofit/>
          </a:bodyPr>
          <a:lstStyle/>
          <a:p>
            <a:pPr>
              <a:buNone/>
            </a:pPr>
            <a:r>
              <a:rPr lang="en-US" b="1" dirty="0"/>
              <a:t>		</a:t>
            </a:r>
            <a:r>
              <a:rPr lang="en-US" b="1" dirty="0">
                <a:solidFill>
                  <a:srgbClr val="000000"/>
                </a:solidFill>
              </a:rPr>
              <a:t>Create an active culture of emergency 	preparedness throughout the Navy 	enterprise for all types of hazards. </a:t>
            </a:r>
          </a:p>
          <a:p>
            <a:pPr algn="ctr">
              <a:buNone/>
            </a:pPr>
            <a:endParaRPr lang="en-US" b="1" dirty="0"/>
          </a:p>
          <a:p>
            <a:pPr algn="ctr"/>
            <a:endParaRPr lang="en-US" dirty="0"/>
          </a:p>
        </p:txBody>
      </p:sp>
      <p:sp>
        <p:nvSpPr>
          <p:cNvPr id="4" name="Title 3"/>
          <p:cNvSpPr>
            <a:spLocks noGrp="1"/>
          </p:cNvSpPr>
          <p:nvPr>
            <p:ph type="title"/>
          </p:nvPr>
        </p:nvSpPr>
        <p:spPr>
          <a:xfrm>
            <a:off x="304800" y="76200"/>
            <a:ext cx="8534400" cy="1143000"/>
          </a:xfrm>
        </p:spPr>
        <p:txBody>
          <a:bodyPr/>
          <a:lstStyle/>
          <a:p>
            <a:r>
              <a:rPr lang="en-US" dirty="0">
                <a:solidFill>
                  <a:srgbClr val="000000"/>
                </a:solidFill>
              </a:rPr>
              <a:t>The Primary Goal</a:t>
            </a:r>
          </a:p>
        </p:txBody>
      </p:sp>
      <p:grpSp>
        <p:nvGrpSpPr>
          <p:cNvPr id="2" name="Group 1"/>
          <p:cNvGrpSpPr/>
          <p:nvPr/>
        </p:nvGrpSpPr>
        <p:grpSpPr>
          <a:xfrm>
            <a:off x="228600" y="3094463"/>
            <a:ext cx="8763000" cy="3267960"/>
            <a:chOff x="228600" y="3429000"/>
            <a:chExt cx="8763000" cy="3267960"/>
          </a:xfrm>
        </p:grpSpPr>
        <p:pic>
          <p:nvPicPr>
            <p:cNvPr id="12" name="Picture 11" descr="C:\Users\maxwells\AppData\Local\Microsoft\Windows\Temporary Internet Files\Content.Outlook\RKJ61JI1\Wildfire 071023-N-4658L-003.jpg"/>
            <p:cNvPicPr>
              <a:picLocks noChangeAspect="1" noChangeArrowheads="1"/>
            </p:cNvPicPr>
            <p:nvPr/>
          </p:nvPicPr>
          <p:blipFill>
            <a:blip r:embed="rId3" cstate="print"/>
            <a:srcRect r="2453" b="13989"/>
            <a:stretch>
              <a:fillRect/>
            </a:stretch>
          </p:blipFill>
          <p:spPr bwMode="auto">
            <a:xfrm>
              <a:off x="4572000" y="5105400"/>
              <a:ext cx="2526275" cy="15915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18" descr="commissary72"/>
            <p:cNvPicPr>
              <a:picLocks noChangeAspect="1" noChangeArrowheads="1"/>
            </p:cNvPicPr>
            <p:nvPr/>
          </p:nvPicPr>
          <p:blipFill>
            <a:blip r:embed="rId4" cstate="email"/>
            <a:srcRect b="4755"/>
            <a:stretch>
              <a:fillRect/>
            </a:stretch>
          </p:blipFill>
          <p:spPr bwMode="auto">
            <a:xfrm>
              <a:off x="228600" y="3505200"/>
              <a:ext cx="2461898" cy="16745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Picture 13" descr="Millington 2.jpg"/>
            <p:cNvPicPr>
              <a:picLocks noChangeAspect="1"/>
            </p:cNvPicPr>
            <p:nvPr/>
          </p:nvPicPr>
          <p:blipFill>
            <a:blip r:embed="rId5" cstate="email"/>
            <a:srcRect l="4423"/>
            <a:stretch>
              <a:fillRect/>
            </a:stretch>
          </p:blipFill>
          <p:spPr>
            <a:xfrm>
              <a:off x="1468218" y="4933556"/>
              <a:ext cx="2798982" cy="17341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Picture 14" descr="Japan Tsunami.jpg"/>
            <p:cNvPicPr>
              <a:picLocks noChangeAspect="1"/>
            </p:cNvPicPr>
            <p:nvPr/>
          </p:nvPicPr>
          <p:blipFill>
            <a:blip r:embed="rId6" cstate="email">
              <a:lum bright="9000"/>
            </a:blip>
            <a:stretch>
              <a:fillRect/>
            </a:stretch>
          </p:blipFill>
          <p:spPr>
            <a:xfrm rot="3364">
              <a:off x="3545794" y="3504397"/>
              <a:ext cx="2399743" cy="159982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Picture 10" descr="An MH-60S Seahawk, assigned to Helicopter Sea Combat Squadron (HSC) 85, carries a bucket containing 420 gallons of water to dump on a wildfire in San Diego County."/>
            <p:cNvPicPr>
              <a:picLocks noChangeAspect="1" noChangeArrowheads="1"/>
            </p:cNvPicPr>
            <p:nvPr/>
          </p:nvPicPr>
          <p:blipFill>
            <a:blip r:embed="rId7" cstate="print"/>
            <a:srcRect/>
            <a:stretch>
              <a:fillRect/>
            </a:stretch>
          </p:blipFill>
          <p:spPr bwMode="auto">
            <a:xfrm>
              <a:off x="6478178" y="3429000"/>
              <a:ext cx="2513422" cy="1676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spTree>
    <p:extLst>
      <p:ext uri="{BB962C8B-B14F-4D97-AF65-F5344CB8AC3E}">
        <p14:creationId xmlns:p14="http://schemas.microsoft.com/office/powerpoint/2010/main" val="13328711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0" y="1636713"/>
            <a:ext cx="9144000" cy="7239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94210" name="Title 1"/>
          <p:cNvSpPr>
            <a:spLocks noGrp="1"/>
          </p:cNvSpPr>
          <p:nvPr>
            <p:ph type="title" idx="4294967295"/>
          </p:nvPr>
        </p:nvSpPr>
        <p:spPr/>
        <p:txBody>
          <a:bodyPr/>
          <a:lstStyle/>
          <a:p>
            <a:r>
              <a:rPr lang="en-US" dirty="0">
                <a:solidFill>
                  <a:srgbClr val="000000"/>
                </a:solidFill>
              </a:rPr>
              <a:t>What to put in your emergency supply kit</a:t>
            </a:r>
          </a:p>
        </p:txBody>
      </p:sp>
      <p:sp>
        <p:nvSpPr>
          <p:cNvPr id="6" name="Content Placeholder 2"/>
          <p:cNvSpPr txBox="1">
            <a:spLocks/>
          </p:cNvSpPr>
          <p:nvPr/>
        </p:nvSpPr>
        <p:spPr>
          <a:xfrm>
            <a:off x="319088" y="1709738"/>
            <a:ext cx="8570912" cy="587375"/>
          </a:xfrm>
          <a:prstGeom prst="rect">
            <a:avLst/>
          </a:prstGeom>
        </p:spPr>
        <p:txBody>
          <a:bodyPr/>
          <a:lstStyle/>
          <a:p>
            <a:pPr algn="l" eaLnBrk="0" hangingPunct="0">
              <a:spcBef>
                <a:spcPct val="20000"/>
              </a:spcBef>
              <a:defRPr/>
            </a:pPr>
            <a:r>
              <a:rPr lang="en-US" sz="2800" dirty="0">
                <a:solidFill>
                  <a:srgbClr val="002060"/>
                </a:solidFill>
                <a:latin typeface="Cambria" pitchFamily="18" charset="0"/>
                <a:cs typeface="+mn-cs"/>
              </a:rPr>
              <a:t>Fill your kit with a </a:t>
            </a:r>
            <a:r>
              <a:rPr lang="en-US" sz="2800" i="1" dirty="0">
                <a:solidFill>
                  <a:srgbClr val="002060"/>
                </a:solidFill>
                <a:latin typeface="Cambria" pitchFamily="18" charset="0"/>
                <a:cs typeface="+mn-cs"/>
              </a:rPr>
              <a:t>3-day supply </a:t>
            </a:r>
            <a:r>
              <a:rPr lang="en-US" sz="2800" dirty="0">
                <a:solidFill>
                  <a:srgbClr val="002060"/>
                </a:solidFill>
                <a:latin typeface="Cambria" pitchFamily="18" charset="0"/>
                <a:cs typeface="+mn-cs"/>
              </a:rPr>
              <a:t>of recommended items.</a:t>
            </a:r>
          </a:p>
        </p:txBody>
      </p:sp>
      <p:sp>
        <p:nvSpPr>
          <p:cNvPr id="27" name="Rectangle 26"/>
          <p:cNvSpPr/>
          <p:nvPr/>
        </p:nvSpPr>
        <p:spPr>
          <a:xfrm>
            <a:off x="0" y="2374900"/>
            <a:ext cx="9144000" cy="722313"/>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bg1"/>
              </a:solidFill>
            </a:endParaRPr>
          </a:p>
        </p:txBody>
      </p:sp>
      <p:sp>
        <p:nvSpPr>
          <p:cNvPr id="28" name="Content Placeholder 2"/>
          <p:cNvSpPr txBox="1">
            <a:spLocks/>
          </p:cNvSpPr>
          <p:nvPr/>
        </p:nvSpPr>
        <p:spPr>
          <a:xfrm>
            <a:off x="319088" y="2447925"/>
            <a:ext cx="8570912" cy="585788"/>
          </a:xfrm>
          <a:prstGeom prst="rect">
            <a:avLst/>
          </a:prstGeom>
        </p:spPr>
        <p:txBody>
          <a:bodyPr/>
          <a:lstStyle/>
          <a:p>
            <a:pPr eaLnBrk="0" hangingPunct="0">
              <a:spcBef>
                <a:spcPct val="20000"/>
              </a:spcBef>
              <a:defRPr/>
            </a:pPr>
            <a:r>
              <a:rPr lang="en-US" sz="2800" dirty="0">
                <a:solidFill>
                  <a:schemeClr val="bg1"/>
                </a:solidFill>
                <a:latin typeface="Cambria" pitchFamily="18" charset="0"/>
                <a:cs typeface="+mn-cs"/>
              </a:rPr>
              <a:t>Visit </a:t>
            </a:r>
            <a:r>
              <a:rPr lang="en-US" sz="2800" b="1" dirty="0">
                <a:solidFill>
                  <a:schemeClr val="bg1"/>
                </a:solidFill>
                <a:latin typeface="Cambria" pitchFamily="18" charset="0"/>
                <a:cs typeface="+mn-cs"/>
              </a:rPr>
              <a:t>www.ready.navy.mil</a:t>
            </a:r>
            <a:r>
              <a:rPr lang="en-US" sz="2800" dirty="0">
                <a:solidFill>
                  <a:schemeClr val="bg1"/>
                </a:solidFill>
                <a:latin typeface="Cambria" pitchFamily="18" charset="0"/>
                <a:cs typeface="+mn-cs"/>
              </a:rPr>
              <a:t> for an emergency kit list.</a:t>
            </a:r>
          </a:p>
        </p:txBody>
      </p:sp>
      <p:pic>
        <p:nvPicPr>
          <p:cNvPr id="94214" name="Picture 2"/>
          <p:cNvPicPr>
            <a:picLocks noChangeAspect="1" noChangeArrowheads="1"/>
          </p:cNvPicPr>
          <p:nvPr/>
        </p:nvPicPr>
        <p:blipFill>
          <a:blip r:embed="rId3"/>
          <a:srcRect/>
          <a:stretch>
            <a:fillRect/>
          </a:stretch>
        </p:blipFill>
        <p:spPr bwMode="auto">
          <a:xfrm>
            <a:off x="196850" y="3338513"/>
            <a:ext cx="2376488" cy="1584325"/>
          </a:xfrm>
          <a:prstGeom prst="rect">
            <a:avLst/>
          </a:prstGeom>
          <a:noFill/>
          <a:ln w="9525">
            <a:noFill/>
            <a:miter lim="800000"/>
            <a:headEnd/>
            <a:tailEnd/>
          </a:ln>
        </p:spPr>
      </p:pic>
      <p:pic>
        <p:nvPicPr>
          <p:cNvPr id="94215" name="Picture 3"/>
          <p:cNvPicPr>
            <a:picLocks noChangeAspect="1" noChangeArrowheads="1"/>
          </p:cNvPicPr>
          <p:nvPr/>
        </p:nvPicPr>
        <p:blipFill>
          <a:blip r:embed="rId4"/>
          <a:srcRect/>
          <a:stretch>
            <a:fillRect/>
          </a:stretch>
        </p:blipFill>
        <p:spPr bwMode="auto">
          <a:xfrm>
            <a:off x="3044825" y="3267075"/>
            <a:ext cx="2752725" cy="1836738"/>
          </a:xfrm>
          <a:prstGeom prst="rect">
            <a:avLst/>
          </a:prstGeom>
          <a:noFill/>
          <a:ln w="9525">
            <a:noFill/>
            <a:miter lim="800000"/>
            <a:headEnd/>
            <a:tailEnd/>
          </a:ln>
        </p:spPr>
      </p:pic>
      <p:pic>
        <p:nvPicPr>
          <p:cNvPr id="94216" name="Picture 4"/>
          <p:cNvPicPr>
            <a:picLocks noChangeAspect="1" noChangeArrowheads="1"/>
          </p:cNvPicPr>
          <p:nvPr/>
        </p:nvPicPr>
        <p:blipFill>
          <a:blip r:embed="rId5"/>
          <a:srcRect/>
          <a:stretch>
            <a:fillRect/>
          </a:stretch>
        </p:blipFill>
        <p:spPr bwMode="auto">
          <a:xfrm>
            <a:off x="157163" y="5138738"/>
            <a:ext cx="2579687" cy="1719262"/>
          </a:xfrm>
          <a:prstGeom prst="rect">
            <a:avLst/>
          </a:prstGeom>
          <a:noFill/>
          <a:ln w="9525">
            <a:noFill/>
            <a:miter lim="800000"/>
            <a:headEnd/>
            <a:tailEnd/>
          </a:ln>
        </p:spPr>
      </p:pic>
      <p:pic>
        <p:nvPicPr>
          <p:cNvPr id="94217" name="Picture 5"/>
          <p:cNvPicPr>
            <a:picLocks noChangeAspect="1" noChangeArrowheads="1"/>
          </p:cNvPicPr>
          <p:nvPr/>
        </p:nvPicPr>
        <p:blipFill>
          <a:blip r:embed="rId6"/>
          <a:srcRect/>
          <a:stretch>
            <a:fillRect/>
          </a:stretch>
        </p:blipFill>
        <p:spPr bwMode="auto">
          <a:xfrm>
            <a:off x="2967038" y="5064125"/>
            <a:ext cx="2689225" cy="1793875"/>
          </a:xfrm>
          <a:prstGeom prst="rect">
            <a:avLst/>
          </a:prstGeom>
          <a:noFill/>
          <a:ln w="9525">
            <a:noFill/>
            <a:miter lim="800000"/>
            <a:headEnd/>
            <a:tailEnd/>
          </a:ln>
        </p:spPr>
      </p:pic>
      <p:pic>
        <p:nvPicPr>
          <p:cNvPr id="94218" name="Picture 6"/>
          <p:cNvPicPr>
            <a:picLocks noChangeAspect="1" noChangeArrowheads="1"/>
          </p:cNvPicPr>
          <p:nvPr/>
        </p:nvPicPr>
        <p:blipFill>
          <a:blip r:embed="rId7"/>
          <a:srcRect/>
          <a:stretch>
            <a:fillRect/>
          </a:stretch>
        </p:blipFill>
        <p:spPr bwMode="auto">
          <a:xfrm>
            <a:off x="6129338" y="3203575"/>
            <a:ext cx="2706687" cy="1804988"/>
          </a:xfrm>
          <a:prstGeom prst="rect">
            <a:avLst/>
          </a:prstGeom>
          <a:noFill/>
          <a:ln w="9525">
            <a:noFill/>
            <a:miter lim="800000"/>
            <a:headEnd/>
            <a:tailEnd/>
          </a:ln>
        </p:spPr>
      </p:pic>
      <p:pic>
        <p:nvPicPr>
          <p:cNvPr id="94219" name="Picture 7"/>
          <p:cNvPicPr>
            <a:picLocks noChangeAspect="1" noChangeArrowheads="1"/>
          </p:cNvPicPr>
          <p:nvPr/>
        </p:nvPicPr>
        <p:blipFill>
          <a:blip r:embed="rId8"/>
          <a:srcRect/>
          <a:stretch>
            <a:fillRect/>
          </a:stretch>
        </p:blipFill>
        <p:spPr bwMode="auto">
          <a:xfrm>
            <a:off x="6069013" y="5018088"/>
            <a:ext cx="2759075" cy="1839912"/>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rot="820527">
            <a:off x="6202363" y="4008438"/>
            <a:ext cx="2786062" cy="2544762"/>
          </a:xfrm>
          <a:custGeom>
            <a:avLst/>
            <a:gdLst>
              <a:gd name="connsiteX0" fmla="*/ 11462 w 21600"/>
              <a:gd name="connsiteY0" fmla="*/ 4342 h 21600"/>
              <a:gd name="connsiteX1" fmla="*/ 14790 w 21600"/>
              <a:gd name="connsiteY1" fmla="*/ 0 h 21600"/>
              <a:gd name="connsiteX2" fmla="*/ 14525 w 21600"/>
              <a:gd name="connsiteY2" fmla="*/ 5777 h 21600"/>
              <a:gd name="connsiteX3" fmla="*/ 18007 w 21600"/>
              <a:gd name="connsiteY3" fmla="*/ 3172 h 21600"/>
              <a:gd name="connsiteX4" fmla="*/ 16380 w 21600"/>
              <a:gd name="connsiteY4" fmla="*/ 6532 h 21600"/>
              <a:gd name="connsiteX5" fmla="*/ 21600 w 21600"/>
              <a:gd name="connsiteY5" fmla="*/ 6645 h 21600"/>
              <a:gd name="connsiteX6" fmla="*/ 16985 w 21600"/>
              <a:gd name="connsiteY6" fmla="*/ 9402 h 21600"/>
              <a:gd name="connsiteX7" fmla="*/ 18270 w 21600"/>
              <a:gd name="connsiteY7" fmla="*/ 11290 h 21600"/>
              <a:gd name="connsiteX8" fmla="*/ 16380 w 21600"/>
              <a:gd name="connsiteY8" fmla="*/ 12310 h 21600"/>
              <a:gd name="connsiteX9" fmla="*/ 18877 w 21600"/>
              <a:gd name="connsiteY9" fmla="*/ 15632 h 21600"/>
              <a:gd name="connsiteX10" fmla="*/ 14640 w 21600"/>
              <a:gd name="connsiteY10" fmla="*/ 14350 h 21600"/>
              <a:gd name="connsiteX11" fmla="*/ 14942 w 21600"/>
              <a:gd name="connsiteY11" fmla="*/ 17370 h 21600"/>
              <a:gd name="connsiteX12" fmla="*/ 12180 w 21600"/>
              <a:gd name="connsiteY12" fmla="*/ 15935 h 21600"/>
              <a:gd name="connsiteX13" fmla="*/ 11612 w 21600"/>
              <a:gd name="connsiteY13" fmla="*/ 18842 h 21600"/>
              <a:gd name="connsiteX14" fmla="*/ 9872 w 21600"/>
              <a:gd name="connsiteY14" fmla="*/ 17370 h 21600"/>
              <a:gd name="connsiteX15" fmla="*/ 8700 w 21600"/>
              <a:gd name="connsiteY15" fmla="*/ 19712 h 21600"/>
              <a:gd name="connsiteX16" fmla="*/ 7527 w 21600"/>
              <a:gd name="connsiteY16" fmla="*/ 18125 h 21600"/>
              <a:gd name="connsiteX17" fmla="*/ 4917 w 21600"/>
              <a:gd name="connsiteY17" fmla="*/ 21600 h 21600"/>
              <a:gd name="connsiteX18" fmla="*/ 4805 w 21600"/>
              <a:gd name="connsiteY18" fmla="*/ 18240 h 21600"/>
              <a:gd name="connsiteX19" fmla="*/ 1285 w 21600"/>
              <a:gd name="connsiteY19" fmla="*/ 17825 h 21600"/>
              <a:gd name="connsiteX20" fmla="*/ 3330 w 21600"/>
              <a:gd name="connsiteY20" fmla="*/ 15370 h 21600"/>
              <a:gd name="connsiteX21" fmla="*/ 0 w 21600"/>
              <a:gd name="connsiteY21" fmla="*/ 12877 h 21600"/>
              <a:gd name="connsiteX22" fmla="*/ 3935 w 21600"/>
              <a:gd name="connsiteY22" fmla="*/ 11592 h 21600"/>
              <a:gd name="connsiteX23" fmla="*/ 1172 w 21600"/>
              <a:gd name="connsiteY23" fmla="*/ 8270 h 21600"/>
              <a:gd name="connsiteX24" fmla="*/ 5372 w 21600"/>
              <a:gd name="connsiteY24" fmla="*/ 7817 h 21600"/>
              <a:gd name="connsiteX25" fmla="*/ 4502 w 21600"/>
              <a:gd name="connsiteY25" fmla="*/ 3625 h 21600"/>
              <a:gd name="connsiteX26" fmla="*/ 8550 w 21600"/>
              <a:gd name="connsiteY26" fmla="*/ 6382 h 21600"/>
              <a:gd name="connsiteX27" fmla="*/ 9722 w 21600"/>
              <a:gd name="connsiteY27" fmla="*/ 1887 h 21600"/>
              <a:gd name="connsiteX28" fmla="*/ 11462 w 21600"/>
              <a:gd name="connsiteY28" fmla="*/ 4342 h 21600"/>
              <a:gd name="connsiteX0" fmla="*/ 11462 w 21600"/>
              <a:gd name="connsiteY0" fmla="*/ 2640 h 19898"/>
              <a:gd name="connsiteX1" fmla="*/ 14021 w 21600"/>
              <a:gd name="connsiteY1" fmla="*/ 0 h 19898"/>
              <a:gd name="connsiteX2" fmla="*/ 14525 w 21600"/>
              <a:gd name="connsiteY2" fmla="*/ 4075 h 19898"/>
              <a:gd name="connsiteX3" fmla="*/ 18007 w 21600"/>
              <a:gd name="connsiteY3" fmla="*/ 1470 h 19898"/>
              <a:gd name="connsiteX4" fmla="*/ 16380 w 21600"/>
              <a:gd name="connsiteY4" fmla="*/ 4830 h 19898"/>
              <a:gd name="connsiteX5" fmla="*/ 21600 w 21600"/>
              <a:gd name="connsiteY5" fmla="*/ 4943 h 19898"/>
              <a:gd name="connsiteX6" fmla="*/ 16985 w 21600"/>
              <a:gd name="connsiteY6" fmla="*/ 7700 h 19898"/>
              <a:gd name="connsiteX7" fmla="*/ 18270 w 21600"/>
              <a:gd name="connsiteY7" fmla="*/ 9588 h 19898"/>
              <a:gd name="connsiteX8" fmla="*/ 16380 w 21600"/>
              <a:gd name="connsiteY8" fmla="*/ 10608 h 19898"/>
              <a:gd name="connsiteX9" fmla="*/ 18877 w 21600"/>
              <a:gd name="connsiteY9" fmla="*/ 13930 h 19898"/>
              <a:gd name="connsiteX10" fmla="*/ 14640 w 21600"/>
              <a:gd name="connsiteY10" fmla="*/ 12648 h 19898"/>
              <a:gd name="connsiteX11" fmla="*/ 14942 w 21600"/>
              <a:gd name="connsiteY11" fmla="*/ 15668 h 19898"/>
              <a:gd name="connsiteX12" fmla="*/ 12180 w 21600"/>
              <a:gd name="connsiteY12" fmla="*/ 14233 h 19898"/>
              <a:gd name="connsiteX13" fmla="*/ 11612 w 21600"/>
              <a:gd name="connsiteY13" fmla="*/ 17140 h 19898"/>
              <a:gd name="connsiteX14" fmla="*/ 9872 w 21600"/>
              <a:gd name="connsiteY14" fmla="*/ 15668 h 19898"/>
              <a:gd name="connsiteX15" fmla="*/ 8700 w 21600"/>
              <a:gd name="connsiteY15" fmla="*/ 18010 h 19898"/>
              <a:gd name="connsiteX16" fmla="*/ 7527 w 21600"/>
              <a:gd name="connsiteY16" fmla="*/ 16423 h 19898"/>
              <a:gd name="connsiteX17" fmla="*/ 4917 w 21600"/>
              <a:gd name="connsiteY17" fmla="*/ 19898 h 19898"/>
              <a:gd name="connsiteX18" fmla="*/ 4805 w 21600"/>
              <a:gd name="connsiteY18" fmla="*/ 16538 h 19898"/>
              <a:gd name="connsiteX19" fmla="*/ 1285 w 21600"/>
              <a:gd name="connsiteY19" fmla="*/ 16123 h 19898"/>
              <a:gd name="connsiteX20" fmla="*/ 3330 w 21600"/>
              <a:gd name="connsiteY20" fmla="*/ 13668 h 19898"/>
              <a:gd name="connsiteX21" fmla="*/ 0 w 21600"/>
              <a:gd name="connsiteY21" fmla="*/ 11175 h 19898"/>
              <a:gd name="connsiteX22" fmla="*/ 3935 w 21600"/>
              <a:gd name="connsiteY22" fmla="*/ 9890 h 19898"/>
              <a:gd name="connsiteX23" fmla="*/ 1172 w 21600"/>
              <a:gd name="connsiteY23" fmla="*/ 6568 h 19898"/>
              <a:gd name="connsiteX24" fmla="*/ 5372 w 21600"/>
              <a:gd name="connsiteY24" fmla="*/ 6115 h 19898"/>
              <a:gd name="connsiteX25" fmla="*/ 4502 w 21600"/>
              <a:gd name="connsiteY25" fmla="*/ 1923 h 19898"/>
              <a:gd name="connsiteX26" fmla="*/ 8550 w 21600"/>
              <a:gd name="connsiteY26" fmla="*/ 4680 h 19898"/>
              <a:gd name="connsiteX27" fmla="*/ 9722 w 21600"/>
              <a:gd name="connsiteY27" fmla="*/ 185 h 19898"/>
              <a:gd name="connsiteX28" fmla="*/ 11462 w 21600"/>
              <a:gd name="connsiteY28" fmla="*/ 2640 h 19898"/>
              <a:gd name="connsiteX0" fmla="*/ 11462 w 21600"/>
              <a:gd name="connsiteY0" fmla="*/ 2640 h 19898"/>
              <a:gd name="connsiteX1" fmla="*/ 14021 w 21600"/>
              <a:gd name="connsiteY1" fmla="*/ 0 h 19898"/>
              <a:gd name="connsiteX2" fmla="*/ 14525 w 21600"/>
              <a:gd name="connsiteY2" fmla="*/ 4075 h 19898"/>
              <a:gd name="connsiteX3" fmla="*/ 18007 w 21600"/>
              <a:gd name="connsiteY3" fmla="*/ 1470 h 19898"/>
              <a:gd name="connsiteX4" fmla="*/ 16380 w 21600"/>
              <a:gd name="connsiteY4" fmla="*/ 4830 h 19898"/>
              <a:gd name="connsiteX5" fmla="*/ 21600 w 21600"/>
              <a:gd name="connsiteY5" fmla="*/ 4943 h 19898"/>
              <a:gd name="connsiteX6" fmla="*/ 16985 w 21600"/>
              <a:gd name="connsiteY6" fmla="*/ 7700 h 19898"/>
              <a:gd name="connsiteX7" fmla="*/ 18270 w 21600"/>
              <a:gd name="connsiteY7" fmla="*/ 9588 h 19898"/>
              <a:gd name="connsiteX8" fmla="*/ 16380 w 21600"/>
              <a:gd name="connsiteY8" fmla="*/ 10608 h 19898"/>
              <a:gd name="connsiteX9" fmla="*/ 18877 w 21600"/>
              <a:gd name="connsiteY9" fmla="*/ 13930 h 19898"/>
              <a:gd name="connsiteX10" fmla="*/ 14640 w 21600"/>
              <a:gd name="connsiteY10" fmla="*/ 12648 h 19898"/>
              <a:gd name="connsiteX11" fmla="*/ 14942 w 21600"/>
              <a:gd name="connsiteY11" fmla="*/ 15668 h 19898"/>
              <a:gd name="connsiteX12" fmla="*/ 12180 w 21600"/>
              <a:gd name="connsiteY12" fmla="*/ 14233 h 19898"/>
              <a:gd name="connsiteX13" fmla="*/ 11612 w 21600"/>
              <a:gd name="connsiteY13" fmla="*/ 17140 h 19898"/>
              <a:gd name="connsiteX14" fmla="*/ 9872 w 21600"/>
              <a:gd name="connsiteY14" fmla="*/ 15668 h 19898"/>
              <a:gd name="connsiteX15" fmla="*/ 8700 w 21600"/>
              <a:gd name="connsiteY15" fmla="*/ 18010 h 19898"/>
              <a:gd name="connsiteX16" fmla="*/ 7527 w 21600"/>
              <a:gd name="connsiteY16" fmla="*/ 16423 h 19898"/>
              <a:gd name="connsiteX17" fmla="*/ 4917 w 21600"/>
              <a:gd name="connsiteY17" fmla="*/ 19898 h 19898"/>
              <a:gd name="connsiteX18" fmla="*/ 4805 w 21600"/>
              <a:gd name="connsiteY18" fmla="*/ 16538 h 19898"/>
              <a:gd name="connsiteX19" fmla="*/ 1285 w 21600"/>
              <a:gd name="connsiteY19" fmla="*/ 16123 h 19898"/>
              <a:gd name="connsiteX20" fmla="*/ 3330 w 21600"/>
              <a:gd name="connsiteY20" fmla="*/ 13668 h 19898"/>
              <a:gd name="connsiteX21" fmla="*/ 0 w 21600"/>
              <a:gd name="connsiteY21" fmla="*/ 11175 h 19898"/>
              <a:gd name="connsiteX22" fmla="*/ 3935 w 21600"/>
              <a:gd name="connsiteY22" fmla="*/ 9890 h 19898"/>
              <a:gd name="connsiteX23" fmla="*/ 1172 w 21600"/>
              <a:gd name="connsiteY23" fmla="*/ 6568 h 19898"/>
              <a:gd name="connsiteX24" fmla="*/ 5372 w 21600"/>
              <a:gd name="connsiteY24" fmla="*/ 6115 h 19898"/>
              <a:gd name="connsiteX25" fmla="*/ 4502 w 21600"/>
              <a:gd name="connsiteY25" fmla="*/ 1923 h 19898"/>
              <a:gd name="connsiteX26" fmla="*/ 7909 w 21600"/>
              <a:gd name="connsiteY26" fmla="*/ 3049 h 19898"/>
              <a:gd name="connsiteX27" fmla="*/ 9722 w 21600"/>
              <a:gd name="connsiteY27" fmla="*/ 185 h 19898"/>
              <a:gd name="connsiteX28" fmla="*/ 11462 w 21600"/>
              <a:gd name="connsiteY28" fmla="*/ 2640 h 19898"/>
              <a:gd name="connsiteX0" fmla="*/ 11462 w 21600"/>
              <a:gd name="connsiteY0" fmla="*/ 2640 h 19898"/>
              <a:gd name="connsiteX1" fmla="*/ 14021 w 21600"/>
              <a:gd name="connsiteY1" fmla="*/ 0 h 19898"/>
              <a:gd name="connsiteX2" fmla="*/ 14205 w 21600"/>
              <a:gd name="connsiteY2" fmla="*/ 3011 h 19898"/>
              <a:gd name="connsiteX3" fmla="*/ 18007 w 21600"/>
              <a:gd name="connsiteY3" fmla="*/ 1470 h 19898"/>
              <a:gd name="connsiteX4" fmla="*/ 16380 w 21600"/>
              <a:gd name="connsiteY4" fmla="*/ 4830 h 19898"/>
              <a:gd name="connsiteX5" fmla="*/ 21600 w 21600"/>
              <a:gd name="connsiteY5" fmla="*/ 4943 h 19898"/>
              <a:gd name="connsiteX6" fmla="*/ 16985 w 21600"/>
              <a:gd name="connsiteY6" fmla="*/ 7700 h 19898"/>
              <a:gd name="connsiteX7" fmla="*/ 18270 w 21600"/>
              <a:gd name="connsiteY7" fmla="*/ 9588 h 19898"/>
              <a:gd name="connsiteX8" fmla="*/ 16380 w 21600"/>
              <a:gd name="connsiteY8" fmla="*/ 10608 h 19898"/>
              <a:gd name="connsiteX9" fmla="*/ 18877 w 21600"/>
              <a:gd name="connsiteY9" fmla="*/ 13930 h 19898"/>
              <a:gd name="connsiteX10" fmla="*/ 14640 w 21600"/>
              <a:gd name="connsiteY10" fmla="*/ 12648 h 19898"/>
              <a:gd name="connsiteX11" fmla="*/ 14942 w 21600"/>
              <a:gd name="connsiteY11" fmla="*/ 15668 h 19898"/>
              <a:gd name="connsiteX12" fmla="*/ 12180 w 21600"/>
              <a:gd name="connsiteY12" fmla="*/ 14233 h 19898"/>
              <a:gd name="connsiteX13" fmla="*/ 11612 w 21600"/>
              <a:gd name="connsiteY13" fmla="*/ 17140 h 19898"/>
              <a:gd name="connsiteX14" fmla="*/ 9872 w 21600"/>
              <a:gd name="connsiteY14" fmla="*/ 15668 h 19898"/>
              <a:gd name="connsiteX15" fmla="*/ 8700 w 21600"/>
              <a:gd name="connsiteY15" fmla="*/ 18010 h 19898"/>
              <a:gd name="connsiteX16" fmla="*/ 7527 w 21600"/>
              <a:gd name="connsiteY16" fmla="*/ 16423 h 19898"/>
              <a:gd name="connsiteX17" fmla="*/ 4917 w 21600"/>
              <a:gd name="connsiteY17" fmla="*/ 19898 h 19898"/>
              <a:gd name="connsiteX18" fmla="*/ 4805 w 21600"/>
              <a:gd name="connsiteY18" fmla="*/ 16538 h 19898"/>
              <a:gd name="connsiteX19" fmla="*/ 1285 w 21600"/>
              <a:gd name="connsiteY19" fmla="*/ 16123 h 19898"/>
              <a:gd name="connsiteX20" fmla="*/ 3330 w 21600"/>
              <a:gd name="connsiteY20" fmla="*/ 13668 h 19898"/>
              <a:gd name="connsiteX21" fmla="*/ 0 w 21600"/>
              <a:gd name="connsiteY21" fmla="*/ 11175 h 19898"/>
              <a:gd name="connsiteX22" fmla="*/ 3935 w 21600"/>
              <a:gd name="connsiteY22" fmla="*/ 9890 h 19898"/>
              <a:gd name="connsiteX23" fmla="*/ 1172 w 21600"/>
              <a:gd name="connsiteY23" fmla="*/ 6568 h 19898"/>
              <a:gd name="connsiteX24" fmla="*/ 5372 w 21600"/>
              <a:gd name="connsiteY24" fmla="*/ 6115 h 19898"/>
              <a:gd name="connsiteX25" fmla="*/ 4502 w 21600"/>
              <a:gd name="connsiteY25" fmla="*/ 1923 h 19898"/>
              <a:gd name="connsiteX26" fmla="*/ 7909 w 21600"/>
              <a:gd name="connsiteY26" fmla="*/ 3049 h 19898"/>
              <a:gd name="connsiteX27" fmla="*/ 9722 w 21600"/>
              <a:gd name="connsiteY27" fmla="*/ 185 h 19898"/>
              <a:gd name="connsiteX28" fmla="*/ 11462 w 21600"/>
              <a:gd name="connsiteY28" fmla="*/ 2640 h 19898"/>
              <a:gd name="connsiteX0" fmla="*/ 11462 w 21600"/>
              <a:gd name="connsiteY0" fmla="*/ 2640 h 19898"/>
              <a:gd name="connsiteX1" fmla="*/ 14021 w 21600"/>
              <a:gd name="connsiteY1" fmla="*/ 0 h 19898"/>
              <a:gd name="connsiteX2" fmla="*/ 14205 w 21600"/>
              <a:gd name="connsiteY2" fmla="*/ 3011 h 19898"/>
              <a:gd name="connsiteX3" fmla="*/ 18007 w 21600"/>
              <a:gd name="connsiteY3" fmla="*/ 1470 h 19898"/>
              <a:gd name="connsiteX4" fmla="*/ 16380 w 21600"/>
              <a:gd name="connsiteY4" fmla="*/ 4830 h 19898"/>
              <a:gd name="connsiteX5" fmla="*/ 21600 w 21600"/>
              <a:gd name="connsiteY5" fmla="*/ 4943 h 19898"/>
              <a:gd name="connsiteX6" fmla="*/ 16985 w 21600"/>
              <a:gd name="connsiteY6" fmla="*/ 7700 h 19898"/>
              <a:gd name="connsiteX7" fmla="*/ 18270 w 21600"/>
              <a:gd name="connsiteY7" fmla="*/ 9588 h 19898"/>
              <a:gd name="connsiteX8" fmla="*/ 16380 w 21600"/>
              <a:gd name="connsiteY8" fmla="*/ 10608 h 19898"/>
              <a:gd name="connsiteX9" fmla="*/ 18877 w 21600"/>
              <a:gd name="connsiteY9" fmla="*/ 13930 h 19898"/>
              <a:gd name="connsiteX10" fmla="*/ 14640 w 21600"/>
              <a:gd name="connsiteY10" fmla="*/ 12648 h 19898"/>
              <a:gd name="connsiteX11" fmla="*/ 14942 w 21600"/>
              <a:gd name="connsiteY11" fmla="*/ 15668 h 19898"/>
              <a:gd name="connsiteX12" fmla="*/ 12180 w 21600"/>
              <a:gd name="connsiteY12" fmla="*/ 14233 h 19898"/>
              <a:gd name="connsiteX13" fmla="*/ 11612 w 21600"/>
              <a:gd name="connsiteY13" fmla="*/ 17140 h 19898"/>
              <a:gd name="connsiteX14" fmla="*/ 9872 w 21600"/>
              <a:gd name="connsiteY14" fmla="*/ 15668 h 19898"/>
              <a:gd name="connsiteX15" fmla="*/ 8700 w 21600"/>
              <a:gd name="connsiteY15" fmla="*/ 18010 h 19898"/>
              <a:gd name="connsiteX16" fmla="*/ 7527 w 21600"/>
              <a:gd name="connsiteY16" fmla="*/ 16423 h 19898"/>
              <a:gd name="connsiteX17" fmla="*/ 4917 w 21600"/>
              <a:gd name="connsiteY17" fmla="*/ 19898 h 19898"/>
              <a:gd name="connsiteX18" fmla="*/ 4805 w 21600"/>
              <a:gd name="connsiteY18" fmla="*/ 16538 h 19898"/>
              <a:gd name="connsiteX19" fmla="*/ 1285 w 21600"/>
              <a:gd name="connsiteY19" fmla="*/ 16123 h 19898"/>
              <a:gd name="connsiteX20" fmla="*/ 3330 w 21600"/>
              <a:gd name="connsiteY20" fmla="*/ 13668 h 19898"/>
              <a:gd name="connsiteX21" fmla="*/ 0 w 21600"/>
              <a:gd name="connsiteY21" fmla="*/ 11175 h 19898"/>
              <a:gd name="connsiteX22" fmla="*/ 3935 w 21600"/>
              <a:gd name="connsiteY22" fmla="*/ 9890 h 19898"/>
              <a:gd name="connsiteX23" fmla="*/ 1172 w 21600"/>
              <a:gd name="connsiteY23" fmla="*/ 6568 h 19898"/>
              <a:gd name="connsiteX24" fmla="*/ 5372 w 21600"/>
              <a:gd name="connsiteY24" fmla="*/ 6115 h 19898"/>
              <a:gd name="connsiteX25" fmla="*/ 4502 w 21600"/>
              <a:gd name="connsiteY25" fmla="*/ 1923 h 19898"/>
              <a:gd name="connsiteX26" fmla="*/ 7909 w 21600"/>
              <a:gd name="connsiteY26" fmla="*/ 3049 h 19898"/>
              <a:gd name="connsiteX27" fmla="*/ 9722 w 21600"/>
              <a:gd name="connsiteY27" fmla="*/ 185 h 19898"/>
              <a:gd name="connsiteX28" fmla="*/ 11462 w 21600"/>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8877 w 18972"/>
              <a:gd name="connsiteY9" fmla="*/ 13930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3668 h 19898"/>
              <a:gd name="connsiteX21" fmla="*/ 0 w 18972"/>
              <a:gd name="connsiteY21" fmla="*/ 11175 h 19898"/>
              <a:gd name="connsiteX22" fmla="*/ 3935 w 18972"/>
              <a:gd name="connsiteY22" fmla="*/ 9890 h 19898"/>
              <a:gd name="connsiteX23" fmla="*/ 1172 w 18972"/>
              <a:gd name="connsiteY23" fmla="*/ 6568 h 19898"/>
              <a:gd name="connsiteX24" fmla="*/ 5372 w 18972"/>
              <a:gd name="connsiteY24" fmla="*/ 6115 h 19898"/>
              <a:gd name="connsiteX25" fmla="*/ 4502 w 18972"/>
              <a:gd name="connsiteY25" fmla="*/ 1923 h 19898"/>
              <a:gd name="connsiteX26" fmla="*/ 7909 w 18972"/>
              <a:gd name="connsiteY26" fmla="*/ 3049 h 19898"/>
              <a:gd name="connsiteX27" fmla="*/ 9722 w 18972"/>
              <a:gd name="connsiteY27" fmla="*/ 185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3668 h 19898"/>
              <a:gd name="connsiteX21" fmla="*/ 0 w 18972"/>
              <a:gd name="connsiteY21" fmla="*/ 11175 h 19898"/>
              <a:gd name="connsiteX22" fmla="*/ 3935 w 18972"/>
              <a:gd name="connsiteY22" fmla="*/ 9890 h 19898"/>
              <a:gd name="connsiteX23" fmla="*/ 1172 w 18972"/>
              <a:gd name="connsiteY23" fmla="*/ 6568 h 19898"/>
              <a:gd name="connsiteX24" fmla="*/ 5372 w 18972"/>
              <a:gd name="connsiteY24" fmla="*/ 6115 h 19898"/>
              <a:gd name="connsiteX25" fmla="*/ 4502 w 18972"/>
              <a:gd name="connsiteY25" fmla="*/ 1923 h 19898"/>
              <a:gd name="connsiteX26" fmla="*/ 7909 w 18972"/>
              <a:gd name="connsiteY26" fmla="*/ 3049 h 19898"/>
              <a:gd name="connsiteX27" fmla="*/ 9722 w 18972"/>
              <a:gd name="connsiteY27" fmla="*/ 185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3668 h 19898"/>
              <a:gd name="connsiteX21" fmla="*/ 0 w 18972"/>
              <a:gd name="connsiteY21" fmla="*/ 11175 h 19898"/>
              <a:gd name="connsiteX22" fmla="*/ 3935 w 18972"/>
              <a:gd name="connsiteY22" fmla="*/ 9890 h 19898"/>
              <a:gd name="connsiteX23" fmla="*/ 1172 w 18972"/>
              <a:gd name="connsiteY23" fmla="*/ 6568 h 19898"/>
              <a:gd name="connsiteX24" fmla="*/ 4282 w 18972"/>
              <a:gd name="connsiteY24" fmla="*/ 4910 h 19898"/>
              <a:gd name="connsiteX25" fmla="*/ 4502 w 18972"/>
              <a:gd name="connsiteY25" fmla="*/ 1923 h 19898"/>
              <a:gd name="connsiteX26" fmla="*/ 7909 w 18972"/>
              <a:gd name="connsiteY26" fmla="*/ 3049 h 19898"/>
              <a:gd name="connsiteX27" fmla="*/ 9722 w 18972"/>
              <a:gd name="connsiteY27" fmla="*/ 185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3668 h 19898"/>
              <a:gd name="connsiteX21" fmla="*/ 0 w 18972"/>
              <a:gd name="connsiteY21" fmla="*/ 11175 h 19898"/>
              <a:gd name="connsiteX22" fmla="*/ 3679 w 18972"/>
              <a:gd name="connsiteY22" fmla="*/ 8685 h 19898"/>
              <a:gd name="connsiteX23" fmla="*/ 1172 w 18972"/>
              <a:gd name="connsiteY23" fmla="*/ 6568 h 19898"/>
              <a:gd name="connsiteX24" fmla="*/ 4282 w 18972"/>
              <a:gd name="connsiteY24" fmla="*/ 4910 h 19898"/>
              <a:gd name="connsiteX25" fmla="*/ 4502 w 18972"/>
              <a:gd name="connsiteY25" fmla="*/ 1923 h 19898"/>
              <a:gd name="connsiteX26" fmla="*/ 7909 w 18972"/>
              <a:gd name="connsiteY26" fmla="*/ 3049 h 19898"/>
              <a:gd name="connsiteX27" fmla="*/ 9722 w 18972"/>
              <a:gd name="connsiteY27" fmla="*/ 185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2463 h 19898"/>
              <a:gd name="connsiteX21" fmla="*/ 0 w 18972"/>
              <a:gd name="connsiteY21" fmla="*/ 11175 h 19898"/>
              <a:gd name="connsiteX22" fmla="*/ 3679 w 18972"/>
              <a:gd name="connsiteY22" fmla="*/ 8685 h 19898"/>
              <a:gd name="connsiteX23" fmla="*/ 1172 w 18972"/>
              <a:gd name="connsiteY23" fmla="*/ 6568 h 19898"/>
              <a:gd name="connsiteX24" fmla="*/ 4282 w 18972"/>
              <a:gd name="connsiteY24" fmla="*/ 4910 h 19898"/>
              <a:gd name="connsiteX25" fmla="*/ 4502 w 18972"/>
              <a:gd name="connsiteY25" fmla="*/ 1923 h 19898"/>
              <a:gd name="connsiteX26" fmla="*/ 7909 w 18972"/>
              <a:gd name="connsiteY26" fmla="*/ 3049 h 19898"/>
              <a:gd name="connsiteX27" fmla="*/ 9722 w 18972"/>
              <a:gd name="connsiteY27" fmla="*/ 185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2463 h 19898"/>
              <a:gd name="connsiteX21" fmla="*/ 0 w 18972"/>
              <a:gd name="connsiteY21" fmla="*/ 11175 h 19898"/>
              <a:gd name="connsiteX22" fmla="*/ 3679 w 18972"/>
              <a:gd name="connsiteY22" fmla="*/ 8685 h 19898"/>
              <a:gd name="connsiteX23" fmla="*/ 1172 w 18972"/>
              <a:gd name="connsiteY23" fmla="*/ 6568 h 19898"/>
              <a:gd name="connsiteX24" fmla="*/ 4282 w 18972"/>
              <a:gd name="connsiteY24" fmla="*/ 4910 h 19898"/>
              <a:gd name="connsiteX25" fmla="*/ 4502 w 18972"/>
              <a:gd name="connsiteY25" fmla="*/ 1923 h 19898"/>
              <a:gd name="connsiteX26" fmla="*/ 7909 w 18972"/>
              <a:gd name="connsiteY26" fmla="*/ 3049 h 19898"/>
              <a:gd name="connsiteX27" fmla="*/ 8568 w 18972"/>
              <a:gd name="connsiteY27" fmla="*/ 256 h 19898"/>
              <a:gd name="connsiteX28" fmla="*/ 11462 w 18972"/>
              <a:gd name="connsiteY28" fmla="*/ 2640 h 19898"/>
              <a:gd name="connsiteX0" fmla="*/ 11462 w 18972"/>
              <a:gd name="connsiteY0" fmla="*/ 2640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2463 h 19898"/>
              <a:gd name="connsiteX21" fmla="*/ 0 w 18972"/>
              <a:gd name="connsiteY21" fmla="*/ 11175 h 19898"/>
              <a:gd name="connsiteX22" fmla="*/ 3679 w 18972"/>
              <a:gd name="connsiteY22" fmla="*/ 8685 h 19898"/>
              <a:gd name="connsiteX23" fmla="*/ 1172 w 18972"/>
              <a:gd name="connsiteY23" fmla="*/ 6568 h 19898"/>
              <a:gd name="connsiteX24" fmla="*/ 4282 w 18972"/>
              <a:gd name="connsiteY24" fmla="*/ 4910 h 19898"/>
              <a:gd name="connsiteX25" fmla="*/ 4502 w 18972"/>
              <a:gd name="connsiteY25" fmla="*/ 1923 h 19898"/>
              <a:gd name="connsiteX26" fmla="*/ 7140 w 18972"/>
              <a:gd name="connsiteY26" fmla="*/ 3262 h 19898"/>
              <a:gd name="connsiteX27" fmla="*/ 8568 w 18972"/>
              <a:gd name="connsiteY27" fmla="*/ 256 h 19898"/>
              <a:gd name="connsiteX28" fmla="*/ 11462 w 18972"/>
              <a:gd name="connsiteY28" fmla="*/ 2640 h 19898"/>
              <a:gd name="connsiteX0" fmla="*/ 10629 w 18972"/>
              <a:gd name="connsiteY0" fmla="*/ 2427 h 19898"/>
              <a:gd name="connsiteX1" fmla="*/ 14021 w 18972"/>
              <a:gd name="connsiteY1" fmla="*/ 0 h 19898"/>
              <a:gd name="connsiteX2" fmla="*/ 14205 w 18972"/>
              <a:gd name="connsiteY2" fmla="*/ 3011 h 19898"/>
              <a:gd name="connsiteX3" fmla="*/ 18007 w 18972"/>
              <a:gd name="connsiteY3" fmla="*/ 1470 h 19898"/>
              <a:gd name="connsiteX4" fmla="*/ 16380 w 18972"/>
              <a:gd name="connsiteY4" fmla="*/ 4830 h 19898"/>
              <a:gd name="connsiteX5" fmla="*/ 18972 w 18972"/>
              <a:gd name="connsiteY5" fmla="*/ 5368 h 19898"/>
              <a:gd name="connsiteX6" fmla="*/ 16985 w 18972"/>
              <a:gd name="connsiteY6" fmla="*/ 7700 h 19898"/>
              <a:gd name="connsiteX7" fmla="*/ 18270 w 18972"/>
              <a:gd name="connsiteY7" fmla="*/ 9588 h 19898"/>
              <a:gd name="connsiteX8" fmla="*/ 16380 w 18972"/>
              <a:gd name="connsiteY8" fmla="*/ 10608 h 19898"/>
              <a:gd name="connsiteX9" fmla="*/ 17980 w 18972"/>
              <a:gd name="connsiteY9" fmla="*/ 13221 h 19898"/>
              <a:gd name="connsiteX10" fmla="*/ 14640 w 18972"/>
              <a:gd name="connsiteY10" fmla="*/ 12648 h 19898"/>
              <a:gd name="connsiteX11" fmla="*/ 14942 w 18972"/>
              <a:gd name="connsiteY11" fmla="*/ 15668 h 19898"/>
              <a:gd name="connsiteX12" fmla="*/ 12180 w 18972"/>
              <a:gd name="connsiteY12" fmla="*/ 14233 h 19898"/>
              <a:gd name="connsiteX13" fmla="*/ 11612 w 18972"/>
              <a:gd name="connsiteY13" fmla="*/ 17140 h 19898"/>
              <a:gd name="connsiteX14" fmla="*/ 9872 w 18972"/>
              <a:gd name="connsiteY14" fmla="*/ 15668 h 19898"/>
              <a:gd name="connsiteX15" fmla="*/ 8700 w 18972"/>
              <a:gd name="connsiteY15" fmla="*/ 18010 h 19898"/>
              <a:gd name="connsiteX16" fmla="*/ 7527 w 18972"/>
              <a:gd name="connsiteY16" fmla="*/ 16423 h 19898"/>
              <a:gd name="connsiteX17" fmla="*/ 4917 w 18972"/>
              <a:gd name="connsiteY17" fmla="*/ 19898 h 19898"/>
              <a:gd name="connsiteX18" fmla="*/ 4805 w 18972"/>
              <a:gd name="connsiteY18" fmla="*/ 16538 h 19898"/>
              <a:gd name="connsiteX19" fmla="*/ 1285 w 18972"/>
              <a:gd name="connsiteY19" fmla="*/ 16123 h 19898"/>
              <a:gd name="connsiteX20" fmla="*/ 3330 w 18972"/>
              <a:gd name="connsiteY20" fmla="*/ 12463 h 19898"/>
              <a:gd name="connsiteX21" fmla="*/ 0 w 18972"/>
              <a:gd name="connsiteY21" fmla="*/ 11175 h 19898"/>
              <a:gd name="connsiteX22" fmla="*/ 3679 w 18972"/>
              <a:gd name="connsiteY22" fmla="*/ 8685 h 19898"/>
              <a:gd name="connsiteX23" fmla="*/ 1172 w 18972"/>
              <a:gd name="connsiteY23" fmla="*/ 6568 h 19898"/>
              <a:gd name="connsiteX24" fmla="*/ 4282 w 18972"/>
              <a:gd name="connsiteY24" fmla="*/ 4910 h 19898"/>
              <a:gd name="connsiteX25" fmla="*/ 4502 w 18972"/>
              <a:gd name="connsiteY25" fmla="*/ 1923 h 19898"/>
              <a:gd name="connsiteX26" fmla="*/ 7140 w 18972"/>
              <a:gd name="connsiteY26" fmla="*/ 3262 h 19898"/>
              <a:gd name="connsiteX27" fmla="*/ 8568 w 18972"/>
              <a:gd name="connsiteY27" fmla="*/ 256 h 19898"/>
              <a:gd name="connsiteX28" fmla="*/ 10629 w 18972"/>
              <a:gd name="connsiteY28" fmla="*/ 2427 h 19898"/>
              <a:gd name="connsiteX0" fmla="*/ 10629 w 18972"/>
              <a:gd name="connsiteY0" fmla="*/ 2994 h 20465"/>
              <a:gd name="connsiteX1" fmla="*/ 13316 w 18972"/>
              <a:gd name="connsiteY1" fmla="*/ 0 h 20465"/>
              <a:gd name="connsiteX2" fmla="*/ 14205 w 18972"/>
              <a:gd name="connsiteY2" fmla="*/ 3578 h 20465"/>
              <a:gd name="connsiteX3" fmla="*/ 18007 w 18972"/>
              <a:gd name="connsiteY3" fmla="*/ 2037 h 20465"/>
              <a:gd name="connsiteX4" fmla="*/ 16380 w 18972"/>
              <a:gd name="connsiteY4" fmla="*/ 539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205 w 18972"/>
              <a:gd name="connsiteY2" fmla="*/ 3578 h 20465"/>
              <a:gd name="connsiteX3" fmla="*/ 18007 w 18972"/>
              <a:gd name="connsiteY3" fmla="*/ 2037 h 20465"/>
              <a:gd name="connsiteX4" fmla="*/ 16380 w 18972"/>
              <a:gd name="connsiteY4" fmla="*/ 539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205 w 18972"/>
              <a:gd name="connsiteY2" fmla="*/ 3578 h 20465"/>
              <a:gd name="connsiteX3" fmla="*/ 18007 w 18972"/>
              <a:gd name="connsiteY3" fmla="*/ 2037 h 20465"/>
              <a:gd name="connsiteX4" fmla="*/ 16380 w 18972"/>
              <a:gd name="connsiteY4" fmla="*/ 539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205 w 18972"/>
              <a:gd name="connsiteY2" fmla="*/ 3578 h 20465"/>
              <a:gd name="connsiteX3" fmla="*/ 18007 w 18972"/>
              <a:gd name="connsiteY3" fmla="*/ 2037 h 20465"/>
              <a:gd name="connsiteX4" fmla="*/ 17149 w 18972"/>
              <a:gd name="connsiteY4" fmla="*/ 461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461 w 18972"/>
              <a:gd name="connsiteY2" fmla="*/ 2940 h 20465"/>
              <a:gd name="connsiteX3" fmla="*/ 18007 w 18972"/>
              <a:gd name="connsiteY3" fmla="*/ 2037 h 20465"/>
              <a:gd name="connsiteX4" fmla="*/ 17149 w 18972"/>
              <a:gd name="connsiteY4" fmla="*/ 461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461 w 18972"/>
              <a:gd name="connsiteY2" fmla="*/ 2940 h 20465"/>
              <a:gd name="connsiteX3" fmla="*/ 18007 w 18972"/>
              <a:gd name="connsiteY3" fmla="*/ 2037 h 20465"/>
              <a:gd name="connsiteX4" fmla="*/ 17149 w 18972"/>
              <a:gd name="connsiteY4" fmla="*/ 461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20465"/>
              <a:gd name="connsiteX1" fmla="*/ 13316 w 18972"/>
              <a:gd name="connsiteY1" fmla="*/ 0 h 20465"/>
              <a:gd name="connsiteX2" fmla="*/ 14461 w 18972"/>
              <a:gd name="connsiteY2" fmla="*/ 2940 h 20465"/>
              <a:gd name="connsiteX3" fmla="*/ 18007 w 18972"/>
              <a:gd name="connsiteY3" fmla="*/ 2037 h 20465"/>
              <a:gd name="connsiteX4" fmla="*/ 17149 w 18972"/>
              <a:gd name="connsiteY4" fmla="*/ 4617 h 20465"/>
              <a:gd name="connsiteX5" fmla="*/ 18972 w 18972"/>
              <a:gd name="connsiteY5" fmla="*/ 5935 h 20465"/>
              <a:gd name="connsiteX6" fmla="*/ 16985 w 18972"/>
              <a:gd name="connsiteY6" fmla="*/ 8267 h 20465"/>
              <a:gd name="connsiteX7" fmla="*/ 18270 w 18972"/>
              <a:gd name="connsiteY7" fmla="*/ 10155 h 20465"/>
              <a:gd name="connsiteX8" fmla="*/ 16380 w 18972"/>
              <a:gd name="connsiteY8" fmla="*/ 11175 h 20465"/>
              <a:gd name="connsiteX9" fmla="*/ 17980 w 18972"/>
              <a:gd name="connsiteY9" fmla="*/ 13788 h 20465"/>
              <a:gd name="connsiteX10" fmla="*/ 14640 w 18972"/>
              <a:gd name="connsiteY10" fmla="*/ 13215 h 20465"/>
              <a:gd name="connsiteX11" fmla="*/ 14942 w 18972"/>
              <a:gd name="connsiteY11" fmla="*/ 16235 h 20465"/>
              <a:gd name="connsiteX12" fmla="*/ 12180 w 18972"/>
              <a:gd name="connsiteY12" fmla="*/ 14800 h 20465"/>
              <a:gd name="connsiteX13" fmla="*/ 11612 w 18972"/>
              <a:gd name="connsiteY13" fmla="*/ 17707 h 20465"/>
              <a:gd name="connsiteX14" fmla="*/ 9872 w 18972"/>
              <a:gd name="connsiteY14" fmla="*/ 16235 h 20465"/>
              <a:gd name="connsiteX15" fmla="*/ 8700 w 18972"/>
              <a:gd name="connsiteY15" fmla="*/ 18577 h 20465"/>
              <a:gd name="connsiteX16" fmla="*/ 7527 w 18972"/>
              <a:gd name="connsiteY16" fmla="*/ 16990 h 20465"/>
              <a:gd name="connsiteX17" fmla="*/ 4917 w 18972"/>
              <a:gd name="connsiteY17" fmla="*/ 20465 h 20465"/>
              <a:gd name="connsiteX18" fmla="*/ 4805 w 18972"/>
              <a:gd name="connsiteY18" fmla="*/ 17105 h 20465"/>
              <a:gd name="connsiteX19" fmla="*/ 1285 w 18972"/>
              <a:gd name="connsiteY19" fmla="*/ 16690 h 20465"/>
              <a:gd name="connsiteX20" fmla="*/ 3330 w 18972"/>
              <a:gd name="connsiteY20" fmla="*/ 13030 h 20465"/>
              <a:gd name="connsiteX21" fmla="*/ 0 w 18972"/>
              <a:gd name="connsiteY21" fmla="*/ 11742 h 20465"/>
              <a:gd name="connsiteX22" fmla="*/ 3679 w 18972"/>
              <a:gd name="connsiteY22" fmla="*/ 9252 h 20465"/>
              <a:gd name="connsiteX23" fmla="*/ 1172 w 18972"/>
              <a:gd name="connsiteY23" fmla="*/ 7135 h 20465"/>
              <a:gd name="connsiteX24" fmla="*/ 4282 w 18972"/>
              <a:gd name="connsiteY24" fmla="*/ 5477 h 20465"/>
              <a:gd name="connsiteX25" fmla="*/ 4502 w 18972"/>
              <a:gd name="connsiteY25" fmla="*/ 2490 h 20465"/>
              <a:gd name="connsiteX26" fmla="*/ 7140 w 18972"/>
              <a:gd name="connsiteY26" fmla="*/ 3829 h 20465"/>
              <a:gd name="connsiteX27" fmla="*/ 8568 w 18972"/>
              <a:gd name="connsiteY27" fmla="*/ 823 h 20465"/>
              <a:gd name="connsiteX28" fmla="*/ 10629 w 18972"/>
              <a:gd name="connsiteY28" fmla="*/ 2994 h 204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805 w 18972"/>
              <a:gd name="connsiteY18" fmla="*/ 17105 h 19165"/>
              <a:gd name="connsiteX19" fmla="*/ 1285 w 18972"/>
              <a:gd name="connsiteY19" fmla="*/ 16690 h 19165"/>
              <a:gd name="connsiteX20" fmla="*/ 3330 w 18972"/>
              <a:gd name="connsiteY20" fmla="*/ 13030 h 19165"/>
              <a:gd name="connsiteX21" fmla="*/ 0 w 18972"/>
              <a:gd name="connsiteY21" fmla="*/ 11742 h 19165"/>
              <a:gd name="connsiteX22" fmla="*/ 3679 w 18972"/>
              <a:gd name="connsiteY22" fmla="*/ 9252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3679 w 18972"/>
              <a:gd name="connsiteY22" fmla="*/ 9252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3679 w 18972"/>
              <a:gd name="connsiteY22" fmla="*/ 9252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3679 w 18972"/>
              <a:gd name="connsiteY22" fmla="*/ 9252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2563 w 18972"/>
              <a:gd name="connsiteY22" fmla="*/ 8992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1409 w 18972"/>
              <a:gd name="connsiteY22" fmla="*/ 8968 h 19165"/>
              <a:gd name="connsiteX23" fmla="*/ 1172 w 18972"/>
              <a:gd name="connsiteY23" fmla="*/ 7135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 name="connsiteX0" fmla="*/ 10629 w 18972"/>
              <a:gd name="connsiteY0" fmla="*/ 2994 h 19165"/>
              <a:gd name="connsiteX1" fmla="*/ 13316 w 18972"/>
              <a:gd name="connsiteY1" fmla="*/ 0 h 19165"/>
              <a:gd name="connsiteX2" fmla="*/ 14461 w 18972"/>
              <a:gd name="connsiteY2" fmla="*/ 2940 h 19165"/>
              <a:gd name="connsiteX3" fmla="*/ 18007 w 18972"/>
              <a:gd name="connsiteY3" fmla="*/ 2037 h 19165"/>
              <a:gd name="connsiteX4" fmla="*/ 17149 w 18972"/>
              <a:gd name="connsiteY4" fmla="*/ 4617 h 19165"/>
              <a:gd name="connsiteX5" fmla="*/ 18972 w 18972"/>
              <a:gd name="connsiteY5" fmla="*/ 5935 h 19165"/>
              <a:gd name="connsiteX6" fmla="*/ 16985 w 18972"/>
              <a:gd name="connsiteY6" fmla="*/ 8267 h 19165"/>
              <a:gd name="connsiteX7" fmla="*/ 18270 w 18972"/>
              <a:gd name="connsiteY7" fmla="*/ 10155 h 19165"/>
              <a:gd name="connsiteX8" fmla="*/ 16380 w 18972"/>
              <a:gd name="connsiteY8" fmla="*/ 11175 h 19165"/>
              <a:gd name="connsiteX9" fmla="*/ 17980 w 18972"/>
              <a:gd name="connsiteY9" fmla="*/ 13788 h 19165"/>
              <a:gd name="connsiteX10" fmla="*/ 14640 w 18972"/>
              <a:gd name="connsiteY10" fmla="*/ 13215 h 19165"/>
              <a:gd name="connsiteX11" fmla="*/ 14942 w 18972"/>
              <a:gd name="connsiteY11" fmla="*/ 16235 h 19165"/>
              <a:gd name="connsiteX12" fmla="*/ 12180 w 18972"/>
              <a:gd name="connsiteY12" fmla="*/ 14800 h 19165"/>
              <a:gd name="connsiteX13" fmla="*/ 11612 w 18972"/>
              <a:gd name="connsiteY13" fmla="*/ 17707 h 19165"/>
              <a:gd name="connsiteX14" fmla="*/ 9872 w 18972"/>
              <a:gd name="connsiteY14" fmla="*/ 16235 h 19165"/>
              <a:gd name="connsiteX15" fmla="*/ 8700 w 18972"/>
              <a:gd name="connsiteY15" fmla="*/ 18577 h 19165"/>
              <a:gd name="connsiteX16" fmla="*/ 7527 w 18972"/>
              <a:gd name="connsiteY16" fmla="*/ 16990 h 19165"/>
              <a:gd name="connsiteX17" fmla="*/ 5504 w 18972"/>
              <a:gd name="connsiteY17" fmla="*/ 19165 h 19165"/>
              <a:gd name="connsiteX18" fmla="*/ 4746 w 18972"/>
              <a:gd name="connsiteY18" fmla="*/ 16260 h 19165"/>
              <a:gd name="connsiteX19" fmla="*/ 1285 w 18972"/>
              <a:gd name="connsiteY19" fmla="*/ 16690 h 19165"/>
              <a:gd name="connsiteX20" fmla="*/ 3330 w 18972"/>
              <a:gd name="connsiteY20" fmla="*/ 13030 h 19165"/>
              <a:gd name="connsiteX21" fmla="*/ 0 w 18972"/>
              <a:gd name="connsiteY21" fmla="*/ 11742 h 19165"/>
              <a:gd name="connsiteX22" fmla="*/ 1409 w 18972"/>
              <a:gd name="connsiteY22" fmla="*/ 8968 h 19165"/>
              <a:gd name="connsiteX23" fmla="*/ 1136 w 18972"/>
              <a:gd name="connsiteY23" fmla="*/ 5874 h 19165"/>
              <a:gd name="connsiteX24" fmla="*/ 4282 w 18972"/>
              <a:gd name="connsiteY24" fmla="*/ 5477 h 19165"/>
              <a:gd name="connsiteX25" fmla="*/ 4502 w 18972"/>
              <a:gd name="connsiteY25" fmla="*/ 2490 h 19165"/>
              <a:gd name="connsiteX26" fmla="*/ 7140 w 18972"/>
              <a:gd name="connsiteY26" fmla="*/ 3829 h 19165"/>
              <a:gd name="connsiteX27" fmla="*/ 8568 w 18972"/>
              <a:gd name="connsiteY27" fmla="*/ 823 h 19165"/>
              <a:gd name="connsiteX28" fmla="*/ 10629 w 18972"/>
              <a:gd name="connsiteY28" fmla="*/ 2994 h 19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972" h="19165">
                <a:moveTo>
                  <a:pt x="10629" y="2994"/>
                </a:moveTo>
                <a:lnTo>
                  <a:pt x="13316" y="0"/>
                </a:lnTo>
                <a:cubicBezTo>
                  <a:pt x="14190" y="1855"/>
                  <a:pt x="13523" y="517"/>
                  <a:pt x="14461" y="2940"/>
                </a:cubicBezTo>
                <a:lnTo>
                  <a:pt x="18007" y="2037"/>
                </a:lnTo>
                <a:lnTo>
                  <a:pt x="17149" y="4617"/>
                </a:lnTo>
                <a:lnTo>
                  <a:pt x="18972" y="5935"/>
                </a:lnTo>
                <a:lnTo>
                  <a:pt x="16985" y="8267"/>
                </a:lnTo>
                <a:lnTo>
                  <a:pt x="18270" y="10155"/>
                </a:lnTo>
                <a:lnTo>
                  <a:pt x="16380" y="11175"/>
                </a:lnTo>
                <a:lnTo>
                  <a:pt x="17980" y="13788"/>
                </a:lnTo>
                <a:lnTo>
                  <a:pt x="14640" y="13215"/>
                </a:lnTo>
                <a:cubicBezTo>
                  <a:pt x="14741" y="14222"/>
                  <a:pt x="14841" y="15228"/>
                  <a:pt x="14942" y="16235"/>
                </a:cubicBezTo>
                <a:lnTo>
                  <a:pt x="12180" y="14800"/>
                </a:lnTo>
                <a:lnTo>
                  <a:pt x="11612" y="17707"/>
                </a:lnTo>
                <a:lnTo>
                  <a:pt x="9872" y="16235"/>
                </a:lnTo>
                <a:lnTo>
                  <a:pt x="8700" y="18577"/>
                </a:lnTo>
                <a:lnTo>
                  <a:pt x="7527" y="16990"/>
                </a:lnTo>
                <a:lnTo>
                  <a:pt x="5504" y="19165"/>
                </a:lnTo>
                <a:cubicBezTo>
                  <a:pt x="5056" y="17720"/>
                  <a:pt x="4900" y="17380"/>
                  <a:pt x="4746" y="16260"/>
                </a:cubicBezTo>
                <a:lnTo>
                  <a:pt x="1285" y="16690"/>
                </a:lnTo>
                <a:lnTo>
                  <a:pt x="3330" y="13030"/>
                </a:lnTo>
                <a:lnTo>
                  <a:pt x="0" y="11742"/>
                </a:lnTo>
                <a:lnTo>
                  <a:pt x="1409" y="8968"/>
                </a:lnTo>
                <a:lnTo>
                  <a:pt x="1136" y="5874"/>
                </a:lnTo>
                <a:lnTo>
                  <a:pt x="4282" y="5477"/>
                </a:lnTo>
                <a:cubicBezTo>
                  <a:pt x="4355" y="4481"/>
                  <a:pt x="4429" y="3486"/>
                  <a:pt x="4502" y="2490"/>
                </a:cubicBezTo>
                <a:lnTo>
                  <a:pt x="7140" y="3829"/>
                </a:lnTo>
                <a:lnTo>
                  <a:pt x="8568" y="823"/>
                </a:lnTo>
                <a:lnTo>
                  <a:pt x="10629" y="2994"/>
                </a:ln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rgbClr val="002060"/>
              </a:solidFill>
            </a:endParaRPr>
          </a:p>
        </p:txBody>
      </p:sp>
      <p:sp>
        <p:nvSpPr>
          <p:cNvPr id="96258" name="Title 1"/>
          <p:cNvSpPr>
            <a:spLocks noGrp="1"/>
          </p:cNvSpPr>
          <p:nvPr>
            <p:ph type="title" idx="4294967295"/>
          </p:nvPr>
        </p:nvSpPr>
        <p:spPr/>
        <p:txBody>
          <a:bodyPr/>
          <a:lstStyle/>
          <a:p>
            <a:r>
              <a:rPr lang="en-US" dirty="0">
                <a:solidFill>
                  <a:srgbClr val="000000"/>
                </a:solidFill>
              </a:rPr>
              <a:t>Plan to Muster:</a:t>
            </a:r>
            <a:br>
              <a:rPr lang="en-US" dirty="0">
                <a:solidFill>
                  <a:srgbClr val="000000"/>
                </a:solidFill>
              </a:rPr>
            </a:br>
            <a:r>
              <a:rPr lang="en-US" dirty="0">
                <a:solidFill>
                  <a:srgbClr val="007DC3"/>
                </a:solidFill>
              </a:rPr>
              <a:t>Report your status and get help</a:t>
            </a:r>
          </a:p>
        </p:txBody>
      </p:sp>
      <p:sp>
        <p:nvSpPr>
          <p:cNvPr id="96259" name="Rectangle 8"/>
          <p:cNvSpPr>
            <a:spLocks noChangeArrowheads="1"/>
          </p:cNvSpPr>
          <p:nvPr/>
        </p:nvSpPr>
        <p:spPr bwMode="auto">
          <a:xfrm>
            <a:off x="5046663" y="1725613"/>
            <a:ext cx="3840162" cy="731837"/>
          </a:xfrm>
          <a:prstGeom prst="roundRect">
            <a:avLst>
              <a:gd name="adj" fmla="val 16667"/>
            </a:avLst>
          </a:prstGeom>
          <a:solidFill>
            <a:srgbClr val="FFC000"/>
          </a:solidFill>
          <a:ln w="9525">
            <a:noFill/>
            <a:miter lim="800000"/>
            <a:headEnd/>
            <a:tailEnd/>
          </a:ln>
        </p:spPr>
        <p:txBody>
          <a:bodyPr lIns="182880" anchor="ctr"/>
          <a:lstStyle/>
          <a:p>
            <a:pPr marL="233363" indent="-233363" algn="l">
              <a:buFont typeface="Wingdings" pitchFamily="2" charset="2"/>
              <a:buChar char="ü"/>
              <a:tabLst>
                <a:tab pos="233363" algn="l"/>
              </a:tabLst>
            </a:pPr>
            <a:r>
              <a:rPr lang="en-US" b="1">
                <a:solidFill>
                  <a:srgbClr val="004B8D"/>
                </a:solidFill>
                <a:latin typeface="Calibri" pitchFamily="34" charset="0"/>
              </a:rPr>
              <a:t>REGISTER Your Information in NFAAS </a:t>
            </a:r>
            <a:r>
              <a:rPr lang="en-US" b="1" i="1">
                <a:solidFill>
                  <a:srgbClr val="004B8D"/>
                </a:solidFill>
                <a:latin typeface="Calibri" pitchFamily="34" charset="0"/>
              </a:rPr>
              <a:t>Before </a:t>
            </a:r>
            <a:r>
              <a:rPr lang="en-US" b="1" i="1">
                <a:solidFill>
                  <a:srgbClr val="002060"/>
                </a:solidFill>
                <a:latin typeface="Calibri" pitchFamily="34" charset="0"/>
              </a:rPr>
              <a:t>Disaster Strikes </a:t>
            </a:r>
          </a:p>
        </p:txBody>
      </p:sp>
      <p:sp>
        <p:nvSpPr>
          <p:cNvPr id="96260" name="Rectangle 10"/>
          <p:cNvSpPr>
            <a:spLocks noChangeArrowheads="1"/>
          </p:cNvSpPr>
          <p:nvPr/>
        </p:nvSpPr>
        <p:spPr bwMode="auto">
          <a:xfrm>
            <a:off x="5046663" y="2519363"/>
            <a:ext cx="3840162" cy="731837"/>
          </a:xfrm>
          <a:prstGeom prst="roundRect">
            <a:avLst>
              <a:gd name="adj" fmla="val 16667"/>
            </a:avLst>
          </a:prstGeom>
          <a:solidFill>
            <a:srgbClr val="FFC000"/>
          </a:solidFill>
          <a:ln w="9525">
            <a:noFill/>
            <a:miter lim="800000"/>
            <a:headEnd/>
            <a:tailEnd/>
          </a:ln>
        </p:spPr>
        <p:txBody>
          <a:bodyPr lIns="182880" anchor="ctr"/>
          <a:lstStyle/>
          <a:p>
            <a:pPr marL="233363" indent="-233363" algn="l">
              <a:buFont typeface="Wingdings" pitchFamily="2" charset="2"/>
              <a:buChar char="ü"/>
              <a:tabLst>
                <a:tab pos="233363" algn="l"/>
              </a:tabLst>
            </a:pPr>
            <a:r>
              <a:rPr lang="en-US" b="1">
                <a:solidFill>
                  <a:srgbClr val="004B8D"/>
                </a:solidFill>
                <a:latin typeface="Calibri" pitchFamily="34" charset="0"/>
              </a:rPr>
              <a:t> REPORT Your Status (Muster) and Needs </a:t>
            </a:r>
            <a:r>
              <a:rPr lang="en-US" b="1" i="1">
                <a:solidFill>
                  <a:srgbClr val="002060"/>
                </a:solidFill>
                <a:latin typeface="Calibri" pitchFamily="34" charset="0"/>
              </a:rPr>
              <a:t>After a Declared Disaster </a:t>
            </a:r>
          </a:p>
        </p:txBody>
      </p:sp>
      <p:sp>
        <p:nvSpPr>
          <p:cNvPr id="96261" name="Rectangle 11"/>
          <p:cNvSpPr>
            <a:spLocks noChangeArrowheads="1"/>
          </p:cNvSpPr>
          <p:nvPr/>
        </p:nvSpPr>
        <p:spPr bwMode="auto">
          <a:xfrm>
            <a:off x="5054600" y="3321050"/>
            <a:ext cx="3841750" cy="731838"/>
          </a:xfrm>
          <a:prstGeom prst="roundRect">
            <a:avLst>
              <a:gd name="adj" fmla="val 16667"/>
            </a:avLst>
          </a:prstGeom>
          <a:solidFill>
            <a:srgbClr val="FFC000"/>
          </a:solidFill>
          <a:ln w="9525">
            <a:noFill/>
            <a:miter lim="800000"/>
            <a:headEnd/>
            <a:tailEnd/>
          </a:ln>
        </p:spPr>
        <p:txBody>
          <a:bodyPr lIns="182880" anchor="ctr"/>
          <a:lstStyle/>
          <a:p>
            <a:pPr marL="233363" indent="-233363" algn="l">
              <a:buFont typeface="Wingdings" pitchFamily="2" charset="2"/>
              <a:buChar char="ü"/>
            </a:pPr>
            <a:r>
              <a:rPr lang="en-US" b="1">
                <a:solidFill>
                  <a:srgbClr val="004B8D"/>
                </a:solidFill>
                <a:latin typeface="Calibri" pitchFamily="34" charset="0"/>
              </a:rPr>
              <a:t>FIND REFERENCES for Planning and Recovery </a:t>
            </a:r>
            <a:r>
              <a:rPr lang="en-US" b="1" i="1">
                <a:solidFill>
                  <a:srgbClr val="002060"/>
                </a:solidFill>
                <a:latin typeface="Calibri" pitchFamily="34" charset="0"/>
              </a:rPr>
              <a:t>Anytime </a:t>
            </a:r>
          </a:p>
        </p:txBody>
      </p:sp>
      <p:pic>
        <p:nvPicPr>
          <p:cNvPr id="10" name="Picture 8"/>
          <p:cNvPicPr>
            <a:picLocks noChangeAspect="1" noChangeArrowheads="1"/>
          </p:cNvPicPr>
          <p:nvPr/>
        </p:nvPicPr>
        <p:blipFill>
          <a:blip r:embed="rId3"/>
          <a:srcRect/>
          <a:stretch>
            <a:fillRect/>
          </a:stretch>
        </p:blipFill>
        <p:spPr bwMode="auto">
          <a:xfrm>
            <a:off x="361950" y="1728788"/>
            <a:ext cx="4805363" cy="4084637"/>
          </a:xfrm>
          <a:prstGeom prst="rect">
            <a:avLst/>
          </a:prstGeom>
          <a:ln>
            <a:noFill/>
          </a:ln>
          <a:effectLst>
            <a:outerShdw blurRad="190500" algn="tl" rotWithShape="0">
              <a:srgbClr val="000000">
                <a:alpha val="70000"/>
              </a:srgbClr>
            </a:outerShdw>
          </a:effectLst>
        </p:spPr>
      </p:pic>
      <p:sp>
        <p:nvSpPr>
          <p:cNvPr id="96263" name="Rectangle 7"/>
          <p:cNvSpPr>
            <a:spLocks noChangeArrowheads="1"/>
          </p:cNvSpPr>
          <p:nvPr/>
        </p:nvSpPr>
        <p:spPr bwMode="auto">
          <a:xfrm rot="-651144">
            <a:off x="6629400" y="4579938"/>
            <a:ext cx="2170113" cy="1200150"/>
          </a:xfrm>
          <a:prstGeom prst="rect">
            <a:avLst/>
          </a:prstGeom>
          <a:noFill/>
          <a:ln w="9525">
            <a:noFill/>
            <a:miter lim="800000"/>
            <a:headEnd/>
            <a:tailEnd/>
          </a:ln>
        </p:spPr>
        <p:txBody>
          <a:bodyPr>
            <a:spAutoFit/>
          </a:bodyPr>
          <a:lstStyle/>
          <a:p>
            <a:pPr algn="l"/>
            <a:r>
              <a:rPr lang="en-US" b="1" i="1">
                <a:solidFill>
                  <a:schemeClr val="bg1"/>
                </a:solidFill>
                <a:latin typeface="Calibri" pitchFamily="34" charset="0"/>
              </a:rPr>
              <a:t>Now NFAAS is easy to access during an emergency using your mobile device! </a:t>
            </a:r>
            <a:endParaRPr lang="en-US">
              <a:solidFill>
                <a:schemeClr val="bg1"/>
              </a:solidFill>
              <a:latin typeface="Calibri" pitchFamily="34" charset="0"/>
            </a:endParaRPr>
          </a:p>
        </p:txBody>
      </p:sp>
      <p:pic>
        <p:nvPicPr>
          <p:cNvPr id="11" name="Picture 13" descr="Information Systems Technician 1st Class Carlos Ortiz talks to Chilean Red Cross workers at a shelter for evacuees of a volcanic eruption of Mount Puyehue."/>
          <p:cNvPicPr>
            <a:picLocks noChangeAspect="1" noChangeArrowheads="1"/>
          </p:cNvPicPr>
          <p:nvPr/>
        </p:nvPicPr>
        <p:blipFill>
          <a:blip r:embed="rId4" cstate="print"/>
          <a:stretch>
            <a:fillRect/>
          </a:stretch>
        </p:blipFill>
        <p:spPr bwMode="auto">
          <a:xfrm flipH="1">
            <a:off x="3074782" y="4157209"/>
            <a:ext cx="1816394" cy="23562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Picture 11" descr="Information Systems Technician 1st Class Veronica Conrad musters service members and their families."/>
          <p:cNvPicPr>
            <a:picLocks noChangeAspect="1" noChangeArrowheads="1"/>
          </p:cNvPicPr>
          <p:nvPr/>
        </p:nvPicPr>
        <p:blipFill>
          <a:blip r:embed="rId5" cstate="print"/>
          <a:srcRect/>
          <a:stretch>
            <a:fillRect/>
          </a:stretch>
        </p:blipFill>
        <p:spPr bwMode="auto">
          <a:xfrm>
            <a:off x="161687" y="4814200"/>
            <a:ext cx="2831679" cy="188778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96266" name="Group 16"/>
          <p:cNvGrpSpPr>
            <a:grpSpLocks/>
          </p:cNvGrpSpPr>
          <p:nvPr/>
        </p:nvGrpSpPr>
        <p:grpSpPr bwMode="auto">
          <a:xfrm>
            <a:off x="5478463" y="4421188"/>
            <a:ext cx="1238250" cy="2339975"/>
            <a:chOff x="5478299" y="4421179"/>
            <a:chExt cx="1238250" cy="2339975"/>
          </a:xfrm>
        </p:grpSpPr>
        <p:pic>
          <p:nvPicPr>
            <p:cNvPr id="5" name="Picture 7"/>
            <p:cNvPicPr>
              <a:picLocks noChangeAspect="1" noChangeArrowheads="1"/>
            </p:cNvPicPr>
            <p:nvPr/>
          </p:nvPicPr>
          <p:blipFill>
            <a:blip r:embed="rId6" cstate="print"/>
            <a:srcRect/>
            <a:stretch>
              <a:fillRect/>
            </a:stretch>
          </p:blipFill>
          <p:spPr bwMode="auto">
            <a:xfrm rot="20943488">
              <a:off x="5478299" y="4421179"/>
              <a:ext cx="1238250" cy="2339975"/>
            </a:xfrm>
            <a:prstGeom prst="rect">
              <a:avLst/>
            </a:prstGeom>
            <a:noFill/>
            <a:ln w="15875" algn="ctr">
              <a:noFill/>
              <a:miter lim="800000"/>
              <a:headEnd/>
              <a:tailEnd/>
            </a:ln>
            <a:effectLst>
              <a:softEdge rad="31750"/>
            </a:effectLst>
          </p:spPr>
        </p:pic>
        <p:sp>
          <p:nvSpPr>
            <p:cNvPr id="14" name="Rounded Rectangle 13"/>
            <p:cNvSpPr/>
            <p:nvPr/>
          </p:nvSpPr>
          <p:spPr>
            <a:xfrm rot="20936577">
              <a:off x="5505286" y="4460866"/>
              <a:ext cx="1173163" cy="2254250"/>
            </a:xfrm>
            <a:prstGeom prst="roundRect">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p>
          </p:txBody>
        </p:sp>
      </p:grpSp>
      <p:sp>
        <p:nvSpPr>
          <p:cNvPr id="15" name="Content Placeholder 2"/>
          <p:cNvSpPr txBox="1">
            <a:spLocks/>
          </p:cNvSpPr>
          <p:nvPr/>
        </p:nvSpPr>
        <p:spPr>
          <a:xfrm>
            <a:off x="5146675" y="3944938"/>
            <a:ext cx="3859213" cy="434975"/>
          </a:xfrm>
          <a:prstGeom prst="rect">
            <a:avLst/>
          </a:prstGeom>
          <a:solidFill>
            <a:srgbClr val="007DC3"/>
          </a:solidFill>
        </p:spPr>
        <p:txBody>
          <a:bodyPr/>
          <a:lstStyle/>
          <a:p>
            <a:pPr marL="457200" indent="-457200" algn="l" fontAlgn="auto">
              <a:spcBef>
                <a:spcPct val="20000"/>
              </a:spcBef>
              <a:spcAft>
                <a:spcPts val="600"/>
              </a:spcAft>
              <a:defRPr/>
            </a:pPr>
            <a:r>
              <a:rPr lang="en-US" sz="2400" dirty="0">
                <a:solidFill>
                  <a:schemeClr val="bg1"/>
                </a:solidFill>
                <a:latin typeface="Cambria" pitchFamily="18" charset="0"/>
                <a:cs typeface="+mn-cs"/>
              </a:rPr>
              <a:t>https://navyfamily.navy.mil </a:t>
            </a:r>
          </a:p>
        </p:txBody>
      </p:sp>
      <p:sp>
        <p:nvSpPr>
          <p:cNvPr id="96268" name="Rectangle 7"/>
          <p:cNvSpPr>
            <a:spLocks noChangeArrowheads="1"/>
          </p:cNvSpPr>
          <p:nvPr/>
        </p:nvSpPr>
        <p:spPr bwMode="auto">
          <a:xfrm>
            <a:off x="6805613" y="6330950"/>
            <a:ext cx="2263775" cy="460375"/>
          </a:xfrm>
          <a:prstGeom prst="rect">
            <a:avLst/>
          </a:prstGeom>
          <a:solidFill>
            <a:srgbClr val="FFC000"/>
          </a:solidFill>
          <a:ln w="9525">
            <a:noFill/>
            <a:miter lim="800000"/>
            <a:headEnd/>
            <a:tailEnd/>
          </a:ln>
        </p:spPr>
        <p:txBody>
          <a:bodyPr>
            <a:spAutoFit/>
          </a:bodyPr>
          <a:lstStyle/>
          <a:p>
            <a:pPr algn="l"/>
            <a:r>
              <a:rPr lang="en-US" sz="2400" b="1" i="1">
                <a:solidFill>
                  <a:schemeClr val="bg1"/>
                </a:solidFill>
                <a:latin typeface="Calibri" pitchFamily="34" charset="0"/>
              </a:rPr>
              <a:t>1-877-414-5358 </a:t>
            </a:r>
            <a:endParaRPr lang="en-US" sz="2400">
              <a:solidFill>
                <a:schemeClr val="bg1"/>
              </a:solidFill>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748341"/>
            <a:ext cx="8534400" cy="5170646"/>
          </a:xfrm>
          <a:prstGeom prst="rect">
            <a:avLst/>
          </a:prstGeom>
        </p:spPr>
        <p:txBody>
          <a:bodyPr wrap="square">
            <a:spAutoFit/>
          </a:bodyPr>
          <a:lstStyle/>
          <a:p>
            <a:pPr algn="l"/>
            <a:r>
              <a:rPr lang="en-US" sz="2400" dirty="0">
                <a:latin typeface="Calibri" panose="020F0502020204030204" pitchFamily="34" charset="0"/>
                <a:cs typeface="Calibri" panose="020F0502020204030204" pitchFamily="34" charset="0"/>
              </a:rPr>
              <a:t>Once you are in a safe place, muster with your command, your relatives, and your out of state contact, according to your plan. Navy personnel are required to report to their commands immediately upon reaching a shelter or safe haven no more than 48 hours after arrival.</a:t>
            </a:r>
          </a:p>
          <a:p>
            <a:pPr algn="l"/>
            <a:r>
              <a:rPr lang="en-US" sz="2400" dirty="0">
                <a:latin typeface="Calibri" panose="020F0502020204030204" pitchFamily="34" charset="0"/>
                <a:cs typeface="Calibri" panose="020F0502020204030204" pitchFamily="34" charset="0"/>
              </a:rPr>
              <a:t> </a:t>
            </a:r>
          </a:p>
          <a:p>
            <a:pPr algn="l"/>
            <a:r>
              <a:rPr lang="en-US" sz="2400" dirty="0">
                <a:latin typeface="Calibri" panose="020F0502020204030204" pitchFamily="34" charset="0"/>
                <a:cs typeface="Calibri" panose="020F0502020204030204" pitchFamily="34" charset="0"/>
              </a:rPr>
              <a:t>Register your information </a:t>
            </a:r>
            <a:r>
              <a:rPr lang="en-US" sz="2400" b="1" dirty="0">
                <a:latin typeface="Calibri" panose="020F0502020204030204" pitchFamily="34" charset="0"/>
                <a:cs typeface="Calibri" panose="020F0502020204030204" pitchFamily="34" charset="0"/>
              </a:rPr>
              <a:t>before</a:t>
            </a:r>
            <a:r>
              <a:rPr lang="en-US" sz="2400" dirty="0">
                <a:latin typeface="Calibri" panose="020F0502020204030204" pitchFamily="34" charset="0"/>
                <a:cs typeface="Calibri" panose="020F0502020204030204" pitchFamily="34" charset="0"/>
              </a:rPr>
              <a:t> an emergency and report your status and needs</a:t>
            </a:r>
            <a:r>
              <a:rPr lang="en-US" sz="2400" b="1" dirty="0">
                <a:latin typeface="Calibri" panose="020F0502020204030204" pitchFamily="34" charset="0"/>
                <a:cs typeface="Calibri" panose="020F0502020204030204" pitchFamily="34" charset="0"/>
              </a:rPr>
              <a:t> after</a:t>
            </a:r>
            <a:r>
              <a:rPr lang="en-US" sz="2400" dirty="0">
                <a:latin typeface="Calibri" panose="020F0502020204030204" pitchFamily="34" charset="0"/>
                <a:cs typeface="Calibri" panose="020F0502020204030204" pitchFamily="34" charset="0"/>
              </a:rPr>
              <a:t> a declared disaster in the Navy Family Accountability and Assessment System or NFAAS. NFAAS registration is a command requirement. Find references for planning and recovery, with easy access by website at https://navyfamily.navy.mil, or by phone at 1-877-414-5358 or My Navy </a:t>
            </a:r>
            <a:r>
              <a:rPr lang="en-US" sz="2400">
                <a:latin typeface="Calibri" panose="020F0502020204030204" pitchFamily="34" charset="0"/>
                <a:cs typeface="Calibri" panose="020F0502020204030204" pitchFamily="34" charset="0"/>
              </a:rPr>
              <a:t>Career Center at 1-833-330-6622. </a:t>
            </a:r>
            <a:endParaRPr lang="en-US" sz="2400" dirty="0">
              <a:latin typeface="Calibri" panose="020F0502020204030204" pitchFamily="34" charset="0"/>
              <a:cs typeface="Calibri" panose="020F0502020204030204" pitchFamily="34" charset="0"/>
            </a:endParaRPr>
          </a:p>
          <a:p>
            <a:r>
              <a:rPr lang="en-US" dirty="0"/>
              <a:t> </a:t>
            </a:r>
          </a:p>
        </p:txBody>
      </p:sp>
      <p:sp>
        <p:nvSpPr>
          <p:cNvPr id="5" name="Title 1"/>
          <p:cNvSpPr>
            <a:spLocks noGrp="1"/>
          </p:cNvSpPr>
          <p:nvPr>
            <p:ph type="title"/>
          </p:nvPr>
        </p:nvSpPr>
        <p:spPr>
          <a:xfrm>
            <a:off x="304800" y="76200"/>
            <a:ext cx="8534400" cy="1143000"/>
          </a:xfrm>
        </p:spPr>
        <p:txBody>
          <a:bodyPr/>
          <a:lstStyle/>
          <a:p>
            <a:r>
              <a:rPr lang="en-US" dirty="0">
                <a:solidFill>
                  <a:schemeClr val="tx1"/>
                </a:solidFill>
              </a:rPr>
              <a:t>Plan to Muster </a:t>
            </a:r>
            <a:r>
              <a:rPr lang="en-US" dirty="0" err="1">
                <a:solidFill>
                  <a:schemeClr val="tx1"/>
                </a:solidFill>
              </a:rPr>
              <a:t>cont</a:t>
            </a:r>
            <a:r>
              <a:rPr lang="en-US" dirty="0">
                <a:solidFill>
                  <a:schemeClr val="tx1"/>
                </a:solidFill>
              </a:rPr>
              <a:t>…</a:t>
            </a:r>
          </a:p>
        </p:txBody>
      </p:sp>
    </p:spTree>
    <p:extLst>
      <p:ext uri="{BB962C8B-B14F-4D97-AF65-F5344CB8AC3E}">
        <p14:creationId xmlns:p14="http://schemas.microsoft.com/office/powerpoint/2010/main" val="2582298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3"/>
          <p:cNvPicPr>
            <a:picLocks noChangeAspect="1" noChangeArrowheads="1"/>
          </p:cNvPicPr>
          <p:nvPr/>
        </p:nvPicPr>
        <p:blipFill>
          <a:blip r:embed="rId3"/>
          <a:srcRect/>
          <a:stretch>
            <a:fillRect/>
          </a:stretch>
        </p:blipFill>
        <p:spPr bwMode="auto">
          <a:xfrm>
            <a:off x="233363" y="1719263"/>
            <a:ext cx="4545012" cy="2949575"/>
          </a:xfrm>
          <a:prstGeom prst="rect">
            <a:avLst/>
          </a:prstGeom>
          <a:noFill/>
          <a:ln w="12700">
            <a:solidFill>
              <a:srgbClr val="000000"/>
            </a:solidFill>
            <a:miter lim="800000"/>
            <a:headEnd/>
            <a:tailEnd/>
          </a:ln>
        </p:spPr>
      </p:pic>
      <p:sp>
        <p:nvSpPr>
          <p:cNvPr id="98307" name="Rectangle 4"/>
          <p:cNvSpPr>
            <a:spLocks noGrp="1" noChangeArrowheads="1"/>
          </p:cNvSpPr>
          <p:nvPr>
            <p:ph type="body" idx="4294967295"/>
          </p:nvPr>
        </p:nvSpPr>
        <p:spPr>
          <a:xfrm>
            <a:off x="5083175" y="1839913"/>
            <a:ext cx="3789363" cy="2265236"/>
          </a:xfrm>
        </p:spPr>
        <p:txBody>
          <a:bodyPr lIns="0" tIns="0" rIns="0" bIns="0">
            <a:spAutoFit/>
          </a:bodyPr>
          <a:lstStyle/>
          <a:p>
            <a:r>
              <a:rPr lang="en-US" sz="2300" dirty="0">
                <a:solidFill>
                  <a:srgbClr val="000000"/>
                </a:solidFill>
              </a:rPr>
              <a:t>If you or your family has been affected by a declared emergency, you can report your needs</a:t>
            </a:r>
          </a:p>
          <a:p>
            <a:pPr lvl="1">
              <a:buFont typeface="Arial" charset="0"/>
              <a:buNone/>
            </a:pPr>
            <a:r>
              <a:rPr lang="en-US" sz="2300" dirty="0">
                <a:solidFill>
                  <a:srgbClr val="000000"/>
                </a:solidFill>
              </a:rPr>
              <a:t>- Phone: 877-414-5358</a:t>
            </a:r>
          </a:p>
          <a:p>
            <a:pPr lvl="1">
              <a:buFont typeface="Arial" charset="0"/>
              <a:buNone/>
            </a:pPr>
            <a:r>
              <a:rPr lang="en-US" sz="2300" dirty="0">
                <a:solidFill>
                  <a:srgbClr val="000000"/>
                </a:solidFill>
              </a:rPr>
              <a:t>- TDD: 866-297-1971</a:t>
            </a:r>
          </a:p>
        </p:txBody>
      </p:sp>
      <p:sp>
        <p:nvSpPr>
          <p:cNvPr id="98308" name="Text Box 5"/>
          <p:cNvSpPr txBox="1">
            <a:spLocks noChangeArrowheads="1"/>
          </p:cNvSpPr>
          <p:nvPr/>
        </p:nvSpPr>
        <p:spPr bwMode="auto">
          <a:xfrm>
            <a:off x="0" y="5147532"/>
            <a:ext cx="8524875" cy="661988"/>
          </a:xfrm>
          <a:prstGeom prst="rect">
            <a:avLst/>
          </a:prstGeom>
          <a:noFill/>
          <a:ln w="9525" algn="ctr">
            <a:noFill/>
            <a:miter lim="800000"/>
            <a:headEnd/>
            <a:tailEnd/>
          </a:ln>
        </p:spPr>
        <p:txBody>
          <a:bodyPr/>
          <a:lstStyle/>
          <a:p>
            <a:pPr lvl="1"/>
            <a:r>
              <a:rPr lang="en-US" sz="2400" dirty="0">
                <a:solidFill>
                  <a:srgbClr val="0000FF"/>
                </a:solidFill>
                <a:ea typeface="ＭＳ Ｐゴシック" pitchFamily="34" charset="-128"/>
              </a:rPr>
              <a:t>Navy Family Accountability and Assessment System</a:t>
            </a:r>
            <a:endParaRPr lang="en-US" sz="1600" dirty="0">
              <a:ea typeface="ＭＳ Ｐゴシック" pitchFamily="34" charset="-128"/>
            </a:endParaRPr>
          </a:p>
        </p:txBody>
      </p:sp>
      <p:sp>
        <p:nvSpPr>
          <p:cNvPr id="98309" name="Text Box 6"/>
          <p:cNvSpPr txBox="1">
            <a:spLocks noChangeArrowheads="1"/>
          </p:cNvSpPr>
          <p:nvPr/>
        </p:nvSpPr>
        <p:spPr bwMode="auto">
          <a:xfrm>
            <a:off x="0" y="5724525"/>
            <a:ext cx="9067800" cy="247650"/>
          </a:xfrm>
          <a:prstGeom prst="rect">
            <a:avLst/>
          </a:prstGeom>
          <a:noFill/>
          <a:ln w="9525" algn="ctr">
            <a:noFill/>
            <a:miter lim="800000"/>
            <a:headEnd/>
            <a:tailEnd/>
          </a:ln>
        </p:spPr>
        <p:txBody>
          <a:bodyPr lIns="0" tIns="0" rIns="0" bIns="0">
            <a:spAutoFit/>
          </a:bodyPr>
          <a:lstStyle/>
          <a:p>
            <a:pPr marL="577850" indent="-234950" algn="l">
              <a:lnSpc>
                <a:spcPct val="90000"/>
              </a:lnSpc>
              <a:spcBef>
                <a:spcPct val="50000"/>
              </a:spcBef>
              <a:buClr>
                <a:schemeClr val="tx2"/>
              </a:buClr>
            </a:pPr>
            <a:r>
              <a:rPr lang="en-US" b="1" dirty="0">
                <a:solidFill>
                  <a:srgbClr val="FF0000"/>
                </a:solidFill>
                <a:ea typeface="ＭＳ Ｐゴシック" pitchFamily="34" charset="-128"/>
              </a:rPr>
              <a:t>NOTE:</a:t>
            </a:r>
            <a:r>
              <a:rPr lang="en-US" dirty="0">
                <a:ea typeface="ＭＳ Ｐゴシック" pitchFamily="34" charset="-128"/>
              </a:rPr>
              <a:t> Service members not in the Navy, contact your Chain of Command</a:t>
            </a:r>
          </a:p>
        </p:txBody>
      </p:sp>
      <p:sp>
        <p:nvSpPr>
          <p:cNvPr id="7" name="Title 1"/>
          <p:cNvSpPr>
            <a:spLocks noGrp="1"/>
          </p:cNvSpPr>
          <p:nvPr>
            <p:ph type="title"/>
          </p:nvPr>
        </p:nvSpPr>
        <p:spPr>
          <a:xfrm>
            <a:off x="304800" y="76200"/>
            <a:ext cx="8534400" cy="1143000"/>
          </a:xfrm>
        </p:spPr>
        <p:txBody>
          <a:bodyPr/>
          <a:lstStyle/>
          <a:p>
            <a:r>
              <a:rPr lang="en-US" dirty="0">
                <a:solidFill>
                  <a:schemeClr val="tx1"/>
                </a:solidFill>
              </a:rPr>
              <a:t>Update your </a:t>
            </a:r>
            <a:r>
              <a:rPr lang="en-US" dirty="0" err="1">
                <a:solidFill>
                  <a:schemeClr val="tx1"/>
                </a:solidFill>
              </a:rPr>
              <a:t>NFAAS</a:t>
            </a:r>
            <a:endParaRPr lang="en-US" dirty="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idx="4294967295"/>
          </p:nvPr>
        </p:nvSpPr>
        <p:spPr/>
        <p:txBody>
          <a:bodyPr/>
          <a:lstStyle/>
          <a:p>
            <a:r>
              <a:rPr lang="en-US" dirty="0">
                <a:solidFill>
                  <a:srgbClr val="000000"/>
                </a:solidFill>
              </a:rPr>
              <a:t>Stay Informed through </a:t>
            </a:r>
            <a:br>
              <a:rPr lang="en-US" dirty="0">
                <a:solidFill>
                  <a:srgbClr val="000000"/>
                </a:solidFill>
              </a:rPr>
            </a:br>
            <a:r>
              <a:rPr lang="en-US" dirty="0">
                <a:solidFill>
                  <a:srgbClr val="007DC3"/>
                </a:solidFill>
              </a:rPr>
              <a:t>Ready Navy</a:t>
            </a:r>
          </a:p>
        </p:txBody>
      </p:sp>
      <p:pic>
        <p:nvPicPr>
          <p:cNvPr id="4" name="Picture 2" descr="Sailors assigned to the base police department move debris from Hurricane Irene at one of the entrances to Joint Expeditionary Base Little Creek-Fort Story."/>
          <p:cNvPicPr>
            <a:picLocks noChangeAspect="1" noChangeArrowheads="1"/>
          </p:cNvPicPr>
          <p:nvPr/>
        </p:nvPicPr>
        <p:blipFill>
          <a:blip r:embed="rId3" cstate="print"/>
          <a:srcRect/>
          <a:stretch>
            <a:fillRect/>
          </a:stretch>
        </p:blipFill>
        <p:spPr bwMode="auto">
          <a:xfrm>
            <a:off x="4097616" y="2654507"/>
            <a:ext cx="4740899" cy="337415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Content Placeholder 2"/>
          <p:cNvSpPr txBox="1">
            <a:spLocks/>
          </p:cNvSpPr>
          <p:nvPr/>
        </p:nvSpPr>
        <p:spPr>
          <a:xfrm>
            <a:off x="1552575" y="1733550"/>
            <a:ext cx="5762625" cy="690563"/>
          </a:xfrm>
          <a:prstGeom prst="rect">
            <a:avLst/>
          </a:prstGeom>
        </p:spPr>
        <p:txBody>
          <a:bodyPr/>
          <a:lstStyle/>
          <a:p>
            <a:pPr eaLnBrk="0" hangingPunct="0">
              <a:spcBef>
                <a:spcPct val="20000"/>
              </a:spcBef>
              <a:defRPr/>
            </a:pPr>
            <a:r>
              <a:rPr lang="en-US" sz="3000" b="1" i="1" dirty="0">
                <a:solidFill>
                  <a:srgbClr val="002060"/>
                </a:solidFill>
                <a:latin typeface="Cambria" pitchFamily="18" charset="0"/>
                <a:cs typeface="+mn-cs"/>
              </a:rPr>
              <a:t>www.ready.navy.mil</a:t>
            </a:r>
          </a:p>
        </p:txBody>
      </p:sp>
      <p:pic>
        <p:nvPicPr>
          <p:cNvPr id="100356" name="Picture 23" descr="ready-navy_040312.png"/>
          <p:cNvPicPr>
            <a:picLocks noChangeAspect="1"/>
          </p:cNvPicPr>
          <p:nvPr/>
        </p:nvPicPr>
        <p:blipFill>
          <a:blip r:embed="rId4"/>
          <a:srcRect/>
          <a:stretch>
            <a:fillRect/>
          </a:stretch>
        </p:blipFill>
        <p:spPr bwMode="auto">
          <a:xfrm>
            <a:off x="212725" y="3630613"/>
            <a:ext cx="2849563" cy="1490662"/>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idx="4294967295"/>
          </p:nvPr>
        </p:nvSpPr>
        <p:spPr/>
        <p:txBody>
          <a:bodyPr/>
          <a:lstStyle/>
          <a:p>
            <a:r>
              <a:rPr lang="en-US" dirty="0">
                <a:solidFill>
                  <a:schemeClr val="tx1"/>
                </a:solidFill>
              </a:rPr>
              <a:t>Stay Informed through </a:t>
            </a:r>
            <a:br>
              <a:rPr lang="en-US" dirty="0">
                <a:solidFill>
                  <a:schemeClr val="tx1"/>
                </a:solidFill>
              </a:rPr>
            </a:br>
            <a:r>
              <a:rPr lang="en-US" dirty="0">
                <a:solidFill>
                  <a:srgbClr val="007DC3"/>
                </a:solidFill>
              </a:rPr>
              <a:t>General Resources</a:t>
            </a:r>
          </a:p>
        </p:txBody>
      </p:sp>
      <p:sp>
        <p:nvSpPr>
          <p:cNvPr id="6" name="Content Placeholder 2"/>
          <p:cNvSpPr txBox="1">
            <a:spLocks/>
          </p:cNvSpPr>
          <p:nvPr/>
        </p:nvSpPr>
        <p:spPr>
          <a:xfrm>
            <a:off x="304800" y="1752600"/>
            <a:ext cx="8458200" cy="671513"/>
          </a:xfrm>
          <a:prstGeom prst="rect">
            <a:avLst/>
          </a:prstGeom>
        </p:spPr>
        <p:txBody>
          <a:bodyPr/>
          <a:lstStyle/>
          <a:p>
            <a:pPr eaLnBrk="0" hangingPunct="0">
              <a:spcBef>
                <a:spcPct val="20000"/>
              </a:spcBef>
              <a:defRPr/>
            </a:pPr>
            <a:r>
              <a:rPr lang="en-US" sz="3000" dirty="0">
                <a:solidFill>
                  <a:schemeClr val="tx1">
                    <a:lumMod val="75000"/>
                    <a:lumOff val="25000"/>
                  </a:schemeClr>
                </a:solidFill>
                <a:latin typeface="Cambria" pitchFamily="18" charset="0"/>
                <a:cs typeface="+mn-cs"/>
              </a:rPr>
              <a:t>Television, radio, internet, social media</a:t>
            </a:r>
          </a:p>
        </p:txBody>
      </p:sp>
      <p:pic>
        <p:nvPicPr>
          <p:cNvPr id="7" name="Picture 2" descr="Streets in the family housing section of Naval Support Activity Mid-South are under water Saturday, May 1, 2010 during major flooding after heavy rains breeched nearby protective levees."/>
          <p:cNvPicPr>
            <a:picLocks noChangeAspect="1" noChangeArrowheads="1"/>
          </p:cNvPicPr>
          <p:nvPr/>
        </p:nvPicPr>
        <p:blipFill>
          <a:blip r:embed="rId3" cstate="print"/>
          <a:srcRect/>
          <a:stretch>
            <a:fillRect/>
          </a:stretch>
        </p:blipFill>
        <p:spPr bwMode="auto">
          <a:xfrm>
            <a:off x="1763502" y="2593101"/>
            <a:ext cx="5835650" cy="38669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2404" name="Picture 14" descr="Facebook 3.png"/>
          <p:cNvPicPr>
            <a:picLocks noChangeAspect="1"/>
          </p:cNvPicPr>
          <p:nvPr/>
        </p:nvPicPr>
        <p:blipFill>
          <a:blip r:embed="rId4"/>
          <a:srcRect/>
          <a:stretch>
            <a:fillRect/>
          </a:stretch>
        </p:blipFill>
        <p:spPr bwMode="auto">
          <a:xfrm>
            <a:off x="7634288" y="2455863"/>
            <a:ext cx="1076325" cy="1181100"/>
          </a:xfrm>
          <a:prstGeom prst="rect">
            <a:avLst/>
          </a:prstGeom>
          <a:noFill/>
          <a:ln w="9525">
            <a:noFill/>
            <a:miter lim="800000"/>
            <a:headEnd/>
            <a:tailEnd/>
          </a:ln>
        </p:spPr>
      </p:pic>
      <p:pic>
        <p:nvPicPr>
          <p:cNvPr id="102405" name="Picture 6" descr="http://t2.gstatic.com/images?q=tbn:ANd9GcS8BVAFGe2lCEofxJO5FGzc1iZzwEAcGuErXIcCQZyN7gLBB1C3"/>
          <p:cNvPicPr>
            <a:picLocks noChangeAspect="1" noChangeArrowheads="1"/>
          </p:cNvPicPr>
          <p:nvPr/>
        </p:nvPicPr>
        <p:blipFill>
          <a:blip r:embed="rId5"/>
          <a:srcRect/>
          <a:stretch>
            <a:fillRect/>
          </a:stretch>
        </p:blipFill>
        <p:spPr bwMode="auto">
          <a:xfrm>
            <a:off x="280988" y="3986213"/>
            <a:ext cx="1454150" cy="1146175"/>
          </a:xfrm>
          <a:prstGeom prst="rect">
            <a:avLst/>
          </a:prstGeom>
          <a:noFill/>
          <a:ln w="9525">
            <a:noFill/>
            <a:miter lim="800000"/>
            <a:headEnd/>
            <a:tailEnd/>
          </a:ln>
        </p:spPr>
      </p:pic>
      <p:pic>
        <p:nvPicPr>
          <p:cNvPr id="102406" name="Picture 8" descr="http://t2.gstatic.com/images?q=tbn:ANd9GcQJn6yj9L7oqk7CFOxtD6LrHIB85ntJdA4weang_rvKOrfQFiO4hQ"/>
          <p:cNvPicPr>
            <a:picLocks noChangeAspect="1" noChangeArrowheads="1"/>
          </p:cNvPicPr>
          <p:nvPr/>
        </p:nvPicPr>
        <p:blipFill>
          <a:blip r:embed="rId6"/>
          <a:srcRect/>
          <a:stretch>
            <a:fillRect/>
          </a:stretch>
        </p:blipFill>
        <p:spPr bwMode="auto">
          <a:xfrm>
            <a:off x="996950" y="5795963"/>
            <a:ext cx="788988" cy="830262"/>
          </a:xfrm>
          <a:prstGeom prst="rect">
            <a:avLst/>
          </a:prstGeom>
          <a:noFill/>
          <a:ln w="9525">
            <a:noFill/>
            <a:miter lim="800000"/>
            <a:headEnd/>
            <a:tailEnd/>
          </a:ln>
        </p:spPr>
      </p:pic>
      <p:pic>
        <p:nvPicPr>
          <p:cNvPr id="11" name="Picture 12" descr="Personnelman 1st Class Drew Breeden, assigned to the Safeguard-class rescue and salvage ship USS Salvor (ARS 52), and his wife and two sons, watch a tape of Breeden playing the Wheel of Fortune game show. "/>
          <p:cNvPicPr>
            <a:picLocks noChangeAspect="1" noChangeArrowheads="1"/>
          </p:cNvPicPr>
          <p:nvPr/>
        </p:nvPicPr>
        <p:blipFill>
          <a:blip r:embed="rId7"/>
          <a:srcRect/>
          <a:stretch>
            <a:fillRect/>
          </a:stretch>
        </p:blipFill>
        <p:spPr bwMode="auto">
          <a:xfrm>
            <a:off x="125413" y="2735263"/>
            <a:ext cx="1638300" cy="1163637"/>
          </a:xfrm>
          <a:prstGeom prst="rect">
            <a:avLst/>
          </a:prstGeom>
          <a:ln>
            <a:noFill/>
          </a:ln>
          <a:effectLst>
            <a:outerShdw blurRad="190500" algn="tl" rotWithShape="0">
              <a:srgbClr val="000000">
                <a:alpha val="70000"/>
              </a:srgbClr>
            </a:outerShdw>
          </a:effectLst>
        </p:spPr>
      </p:pic>
      <p:pic>
        <p:nvPicPr>
          <p:cNvPr id="12" name="Picture 12" descr="http://t3.gstatic.com/images?q=tbn:ANd9GcSFmojDLTZOUqmw-mvuAagRpdzD4PsS1crc7TU1ovYGp_hVpxIl"/>
          <p:cNvPicPr>
            <a:picLocks noChangeAspect="1" noChangeArrowheads="1"/>
          </p:cNvPicPr>
          <p:nvPr/>
        </p:nvPicPr>
        <p:blipFill>
          <a:blip r:embed="rId8" cstate="print"/>
          <a:srcRect/>
          <a:stretch>
            <a:fillRect/>
          </a:stretch>
        </p:blipFill>
        <p:spPr bwMode="auto">
          <a:xfrm>
            <a:off x="7601850" y="3591818"/>
            <a:ext cx="1189037" cy="1163638"/>
          </a:xfrm>
          <a:prstGeom prst="rect">
            <a:avLst/>
          </a:prstGeom>
          <a:noFill/>
          <a:ln w="9525">
            <a:noFill/>
            <a:miter lim="800000"/>
            <a:headEnd/>
            <a:tailEnd/>
          </a:ln>
          <a:effectLst>
            <a:softEdge rad="31750"/>
          </a:effectLst>
        </p:spPr>
      </p:pic>
      <p:pic>
        <p:nvPicPr>
          <p:cNvPr id="102409" name="Picture 2" descr="http://t3.gstatic.com/images?q=tbn:ANd9GcSFaAYcFXS3xRrzg6uifUE1ExApxG3sBc7UnefO5y_iS3t-6j_9"/>
          <p:cNvPicPr>
            <a:picLocks noChangeAspect="1" noChangeArrowheads="1"/>
          </p:cNvPicPr>
          <p:nvPr/>
        </p:nvPicPr>
        <p:blipFill>
          <a:blip r:embed="rId9"/>
          <a:srcRect l="6641" r="12508"/>
          <a:stretch>
            <a:fillRect/>
          </a:stretch>
        </p:blipFill>
        <p:spPr bwMode="auto">
          <a:xfrm>
            <a:off x="649288" y="5167313"/>
            <a:ext cx="754062" cy="708025"/>
          </a:xfrm>
          <a:prstGeom prst="rect">
            <a:avLst/>
          </a:prstGeom>
          <a:noFill/>
          <a:ln w="9525">
            <a:noFill/>
            <a:miter lim="800000"/>
            <a:headEnd/>
            <a:tailEnd/>
          </a:ln>
        </p:spPr>
      </p:pic>
      <p:sp>
        <p:nvSpPr>
          <p:cNvPr id="102410" name="AutoShape 6" descr="data:image/jpeg;base64,/9j/4AAQSkZJRgABAQAAAQABAAD/2wBDAAkGBwgHBgkIBwgKCgkLDRYPDQwMDRsUFRAWIB0iIiAdHx8kKDQsJCYxJx8fLT0tMTU3Ojo6Iys/RD84QzQ5Ojf/2wBDAQoKCg0MDRoPDxo3JR8lNzc3Nzc3Nzc3Nzc3Nzc3Nzc3Nzc3Nzc3Nzc3Nzc3Nzc3Nzc3Nzc3Nzc3Nzc3Nzc3Nzf/wAARCACMAIwDASIAAhEBAxEB/8QAHAAAAQUBAQEAAAAAAAAAAAAABQADBAYHAQII/8QAPhAAAgEDAQUEBgcHBAMAAAAAAQIDAAQRBQYSITFRE0FhcQciMoGRoRQVI0JSscEzQ2JygtHwFlOi4SQlNP/EABsBAAIDAQEBAAAAAAAAAAAAAAAFAwQGAgEH/8QALxEAAQMDAwMBBgcBAAAAAAAAAQACAwQRIQUSMUFRYSIGFJGhsfATMnGBwdHhQv/aAAwDAQACEQMRAD8A3GlSrhOM0IXaVM21zHcx9pE2U3iufI4oBtntnpuyVqr3jNLdSfsLWLBeTx8FHeT8zwoZ67bc3Q708qxSypDG0krKiKMlmOABVI1b0n6LbyfR9ISbVp8kf+Njsx/Wef8ATmsq1naTW9srn/2U4jswcpaQ8I16Z/EfE/AVcNktGtbeBJ5UBJHqKenU0wjow1u56ozVe3DUVi1nbfXBvwCz0q3bkVTtH+LcPlUyPZjV7lQdR2k1KTPdHJuD5Yo/aKGRHY8D93lU5GCjA4Vw5wbhosoGF8mXFVtdi41PHWdVPiLyTP50Rj0a5tYwtnq14CORmk7TPnvZopv0i9Rl7zypNjbIPPfa9p6l2jtr1F55+zY+/l8q8aTt3o19OLa6aTT7stu9ldAKCfBhwPhxorK28rKeRHKqJtRp1shZ72xF1Z5y/YncljB71PI+R+VdiNjxkZ8LgTSRuAvceVqCkEZHKu1mOiDWtCso7zZm7GvaEedrIcTxdQvQjp4ezVy0rarSdUt4JoLtUMr9l2UvqukmM7jDubGfPHCqzmgZBuPvnsmLH7za2UcpV5zXquF2lSpUqEJUF2r1P6t00lTiSU7inpwyT8BRqs49K160N3p1uuSWjdgo45OQOVVax7mwOLeVcoIRNUNaeP6URttJtC0S+Ntam6nCloFB4BuWSO8Dnw48KxmfULnWNRlvdRuWuLmY5eRzz8AO4DuArRYbMhO0vnwTxEQPLzNeoGt7TItLWCIEkncjAJqlQasKaMsc3d2TKv0kTybo3W7qsabuJuqMZFXBdcS1hjVV7Rt32QcAedeZtS+wYNGjsRgbyggfGgtvEZJeOMVfn190kW2Ntj3VKH2fYJN0xuB0Vp0XUNa1a7EEd61tCPWcog4DwyM/OtBibdQDJOBjLHJPnVP2PijSyNwhBMjYz4CrRG9W6SBzYw55JccpFX1cb5iyJoa1uMfypm9XlpKb3+FR7hnMbCM4bHA1ZDbqmZLBepJ139zeG9jIFV3VbvJkSQk4BXBFerozxZkbK5yC1BpUluGKxKW6nu+NW4owDdVHybkNs9Rvdm7r61s45HsJTi5iA9STu4HkHH/R5irTrugadtdZR6lpc0cN7IgeK5XIWYfhcD8+YPwqn22sXOzOptN2Zks5CFvbNxkSJy3gOW8OfjjHlf8AStIsrGFrjZ6QfVt0O3S3VyyKW470fRSPu8u8Y40j1wmB7ZW4d8nDqD5/hPNOO5tr/wBhCdkttbiwMmjbSxyJdWsqxvIxGVU8mPUcuPQ5rSVcOAVIIIyCO+s32y0Qa7YNd2SAarbxlUx+/TOTGfeMg9x8CaK+i7XG1bZuBZ2LTQM0Dk88ryz47pFUqara63Y/I9v07JrPEHM3j83X+1daVcHKu0yVFc5Vm+3Vza3GtRzqoaSzjaIMeWSQTj5D41fdVuhZafNcHGUX1c957vnWN6rcMzHJJJPHPjSjVJyAIm9ef0TjSIN7zIeiizXBkfic9/Gm+06U0Tw8685pS1uFo7BSN7eGKdjAVSQOOCaiqam2yliMjhXpUTlzZfW7rToOyRVkhPrbr54HwNWFNrZu+2jx/Ma87N7L6asaPqF27FhkKnqj+9Q9TvNndDneOyEmsXgOFjP7KM/xEc/LjTWB1fI4MhdhIqxmlNLnyx5+F1Z9A16PWNOF2Ymt/tZIyjtk5RipPlkVOa5jP31qpaHLcJZb10VEkrtKwUYALMSeHmSffUx7jPfWvZAbDdysDK8F528IzLMpBGQagXM4UHGBQKfV4Ffdy3MgkDgKj3N4ZrdxDMDvAgHnU7IrKEg9U3rjxahbvHAySSRnkOfiP86US9FGsMbC70mVyWsZN6LJz9i/Ie5gfcRVKFwbG7ftFSR1GFIPI9ambD3oi2zUlgBeQSxkL3sPX+W4aXa1A2ajeDyMj9k40wmOYN6Fatfq0N1HPD7ErYx0Y0xodjHpsuo3NthYrq5W4KDhuuV3Wx54B8yadSXtrZ4ifWU5HgeY+dSZ8QRzqvDefex0z/hr5z+M5rcc/ZWpLcbSrOpyoPUV2o9lIHtosEZCDI6cKfrbMO5oKVEWNlXNtXb6uWIHA3t9vIcMfE/Ksovm3pm8DmtN9IEqxWUAJwZJAPz/AL1llw287nrWfrs1JWm0kWguvD8j4Cuqma7jJPjTkjpBE0r8gM1W8BMnOXuGDeIotaWxABxkVRrjVr2aQ9jM8SA8AnCuQXeqq6mC+uI2ckli+QceB4VcgonzvDAclUqucQQmV3AV42kS6Gn28NrO0MU0u7KUOCy7pOM93KoOn21rZIFhQZHfQiPUtVuFhh1CYSrESwfGC2RjjjmR1+OalLcEd9bXS6N1LTiN/OV881Sq95n3tOEe+lVAvdUkgkHqjs8cT1qH9JPWo94TcRhd8qQcjpTAjslzWi+U3qOoLcEEJusM5PUd1Q01KWKF41PP2T+Go9xHJCm9IRxbGAaiNJUZNirjWNIsnLiQtvsX3ieO91q/aPoEd1ouyO0VqN25toRHdgfvE3XQNj8QOB5HwFZvI/qmtg9Hcu/sHpavxB7VCPDtGFINfqHw04c3qbfsQU105gdJYhEWDW00Y7pYgT544iiOrsVdQO8qDTEoWaeON8EKRgjuxUbaO9S2tLm5lbCQqZGPQAE18/vvcGjkrR8kEr36P9cOr61rO4T2IEXZg9wUFfnjNXqso9A9tL9X3l/MP/oIRD1C53v+TEe41q9baAbQW9iR8Erqi0yXb2H0VF9KW+LSzkX2In338sqPzYVmcj/ahCea/kRWzbc2P0zZjUtxN+VLdmQdcYbH/GsOmny1tNzDAqfPhSytitLu7rQaTIHU+3sUSTiw8RTGs5NqFHImnIXyVp+aITwbveKX3s4FXjyq9DbcOVGoNNW508buFlSQsp9wGD4V4itscCPCpX0oWIUyL9kzYLDuNSMqZGSB8ZyFzU07JoTG8YKESmSCTs5kKP0Pf5da524HNgPOrKHtruPGI5FPceNcSztYjvJBEp67orSR+0zQz1xnd4+8LISezTt/ofjyM/78kGtrW8uhm3t3Ydx5A+816vbG/sY+1u7WWOLvkxlR5kcB76ONdiDJ7UDHSvUG3FtYO0F2VnDDDJub3DoQOFRw+0FVLJZsVx2F7/Fe1GgQRRbi+x82AVH1K4yipunnknd5ULMnCiWq3NvNPdPZoYbVpC0afhXPLj/goE0orSlxIDji6RsYG3b2UlRJPIIYELyPkKi8zgZ/IGtl2AxFsroMRHFoTKR/MS361mno3tmvNq4p8fZWcbytkcMkFFHxbPurU9M7OGUQwKEhtYhGiDkoHAD4VjfaatBcKcdLH6p/pdMdplKnW7FZ5GbmpKj+9CdobT63sZ7FrgwpOQsjqMnc+8B4kcOPWpd1cbkkmOtC7y4IZFzjvNZONzmvD28hPBFuGVdNiYIIrVo7SIRW0CrDCg7gONWahezlobPSYEcYkYb7g9T/ANcKKVtKGMx07Q7nk/vlZ+oIMh28LxIodWRhlWGCOor5w2j099J1K90yT1fo8x7M+HNfipHvr6SxWY+mTQDLbxa3bR5MY7K5wOO791j5Hh/V4V7VR7m7uyYaTUfhy7Dw769FnFveZ7BycK/qN4N/n50ZhkqndoUV1PssR7mHI0d0y87eIFiN8cGpPNFi4WiKObgbiOdclt0nhaKVd5GGCKbhlqSj5qkWkG4XO48KpXyvokyrNMwjf2JMHB8PPwpv/UUQXH0iV/BUPH38quNxb295A0F1EksTc1cZFVrUNkoI4mewa5dgOEW+v64z8ab0clHJYVFwfkUtq31bMwgEfNCLjWbi4BWINEh4F85Yj9KiCQIOHDvJqNeQ3drvJPbTxNyBaMgfHlQjfnnYovaPk5KgZ+Va2H3amZaEC331WVn94qX3mKOS3KYKM4G8OWaiMm6uS3z4CpGmbL6tqVxErQvBHJxM0/DcXrjn5davC7JaWLq1WJZHS3XDox/bN1c/oOFU6nW6WJ1n5PjKmg0qaQXbx5U/0caW+naQ9xKuLi9PanhxWID1Qfmf6hVotm7JHz7UjFj4dBXntEtrCUDBkcAE/oKgic4LEnHWvn9XM+pldK7ly08EAjYGDgJ26nzO3HpUC3u421y0jkHaBpkUp1XeGfzqJqOopa28tzKThe4cye4Dxqb6L9Cu9U1Nda1JdyFX341I9or7IH8IPHPeauUNHv8AW7i9h5P3yup5mxAtPNls45V2uDlXa1ay6VMXdtDd28tvcxrJDKhR0YZDKRgin64aEA2yF837b7NT7Nas9uwLWsmWtpT99On8wzg/HvqvWty9tMHTn3g/eFfSm1ulWetaVJZX0eVPFHA9aNu5lPWvn7aLZ670S8MVyFeNiezlQYV/LofD86Xyw7P0Wmoa4Tt2u/MPn5RGzvEmjDofMd4ohHP41S4JZIXDxnBHf18DRuy1GOTCvhHPXkaXSwdQmHKsSS+NOCSh8cncw99Prx9lh76puavLKVvgjB4ikrqDlIjnqBUfckPIZ99d7Gcj2fnXBt3Xm0J17l/ZHqjz407DNuLwO6O81EW2fOWZR5VJjjjTiRvH+Ko3BvRekKREst6wAJWFebHv8qeuoJZRHBaoBGozvM2KaF2EGAcnljpT9mJLmTcj4nv6Cow1xcAwXKhe7b6jgBci2bsLqaA3yG+aM5SDH2e9yyR94+fCtO0exNpb/a47VgN4Dko6ChuzWnwWw7Q/aTEe33DyqxjlWioKF8dpJjcjgdB/qz1ZUiRxDOO/ddHKlSpU2VFKlSpUIUHUIjJE2OdUnXrFZoZIpo1dGHFWHA1oTqGGDQy/05ZgcDjXhF16CQbhYBq+htaylocsme/mP70HMLKSO/vradW2eL5wpqoahs0wYkIQfCqktLfLPgnFNqxbZs2fKp9rdTwHAYgfhbiKKQahnG/Hx6of0pyXRZ4vu7w8RTJsJl/c8fPFL5KaQ8tTZtbTO/7CnR3sf4n94p8Xifxn+k0OSKUcGhepMaH/AGpKqe6SO4aV2+qp2cvClLclj6sb+ZFKeaZI96O1uLhuQjjGM+ZP969wo5I3YGJ8WxU+CzvJsBVCDw4n513Hp85cLtx5KpTalAAQ12fCCR2+q3EqmfsrVf8AbQ5b5f8AVXLZ2w7BABks3Fmbmad0vZ5t4MwJJ5kmrfp2lCFRvCncFOI84v4+/qk1RWPlG3opGlwGNRnpRMV5jQIBivdWVTSpUqVCEqVKlQhKlilSoQmpIEfgRUKfSoZM5UUSpUIVcm2dhbOFFQ5Nl4j9wVb8VzFCFTP9Kx/gFe02Xi71FXDA6UqEKtQ7ORKfZFEbfSIY/uiimBXaEJiO2RBwUfCngAK7SoQlSpUqEJUqVKhC/9k="/>
          <p:cNvSpPr>
            <a:spLocks noChangeAspect="1" noChangeArrowheads="1"/>
          </p:cNvSpPr>
          <p:nvPr/>
        </p:nvSpPr>
        <p:spPr bwMode="auto">
          <a:xfrm>
            <a:off x="63500" y="-517525"/>
            <a:ext cx="1085850" cy="1085850"/>
          </a:xfrm>
          <a:prstGeom prst="rect">
            <a:avLst/>
          </a:prstGeom>
          <a:noFill/>
          <a:ln w="9525">
            <a:noFill/>
            <a:miter lim="800000"/>
            <a:headEnd/>
            <a:tailEnd/>
          </a:ln>
        </p:spPr>
        <p:txBody>
          <a:bodyPr/>
          <a:lstStyle/>
          <a:p>
            <a:pPr algn="l"/>
            <a:endParaRPr lang="en-US"/>
          </a:p>
        </p:txBody>
      </p:sp>
      <p:pic>
        <p:nvPicPr>
          <p:cNvPr id="102411" name="Picture 10" descr="http://cdn.blogsdna.com/wp-content/uploads/2010/11/FirefoxLogo-main_Full.jpg"/>
          <p:cNvPicPr>
            <a:picLocks noChangeAspect="1" noChangeArrowheads="1"/>
          </p:cNvPicPr>
          <p:nvPr/>
        </p:nvPicPr>
        <p:blipFill>
          <a:blip r:embed="rId10"/>
          <a:srcRect/>
          <a:stretch>
            <a:fillRect/>
          </a:stretch>
        </p:blipFill>
        <p:spPr bwMode="auto">
          <a:xfrm>
            <a:off x="219075" y="5857875"/>
            <a:ext cx="792163" cy="7620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b="1" dirty="0"/>
            </a:br>
            <a:r>
              <a:rPr lang="en-US" dirty="0">
                <a:solidFill>
                  <a:schemeClr val="tx1"/>
                </a:solidFill>
              </a:rPr>
              <a:t>Stay Informed cont.. </a:t>
            </a:r>
            <a:br>
              <a:rPr lang="en-US" dirty="0">
                <a:solidFill>
                  <a:schemeClr val="tx1"/>
                </a:solidFill>
              </a:rPr>
            </a:br>
            <a:endParaRPr lang="en-US" dirty="0">
              <a:solidFill>
                <a:schemeClr val="tx1"/>
              </a:solidFill>
            </a:endParaRPr>
          </a:p>
        </p:txBody>
      </p:sp>
      <p:sp>
        <p:nvSpPr>
          <p:cNvPr id="3" name="Rectangle 2"/>
          <p:cNvSpPr/>
          <p:nvPr/>
        </p:nvSpPr>
        <p:spPr>
          <a:xfrm>
            <a:off x="304800" y="1610244"/>
            <a:ext cx="8534400" cy="5262979"/>
          </a:xfrm>
          <a:prstGeom prst="rect">
            <a:avLst/>
          </a:prstGeom>
        </p:spPr>
        <p:txBody>
          <a:bodyPr wrap="square">
            <a:spAutoFit/>
          </a:bodyPr>
          <a:lstStyle/>
          <a:p>
            <a:pPr algn="l"/>
            <a:r>
              <a:rPr lang="en-US" sz="2400" dirty="0">
                <a:latin typeface="Calibri" panose="020F0502020204030204" pitchFamily="34" charset="0"/>
                <a:cs typeface="Calibri" panose="020F0502020204030204" pitchFamily="34" charset="0"/>
              </a:rPr>
              <a:t>Tune into general resources such as television, radio, and the Internet for media alerts and updated information throughout an emergency. </a:t>
            </a:r>
          </a:p>
          <a:p>
            <a:pPr algn="l"/>
            <a:r>
              <a:rPr lang="en-US" sz="2400" dirty="0">
                <a:latin typeface="Calibri" panose="020F0502020204030204" pitchFamily="34" charset="0"/>
                <a:cs typeface="Calibri" panose="020F0502020204030204" pitchFamily="34" charset="0"/>
              </a:rPr>
              <a:t> </a:t>
            </a:r>
          </a:p>
          <a:p>
            <a:pPr algn="l"/>
            <a:r>
              <a:rPr lang="en-US" sz="2400" dirty="0">
                <a:latin typeface="Calibri" panose="020F0502020204030204" pitchFamily="34" charset="0"/>
                <a:cs typeface="Calibri" panose="020F0502020204030204" pitchFamily="34" charset="0"/>
              </a:rPr>
              <a:t>Through the Emergency Alert System, or EAS, a national public warning system, the President can address the American public during a national emergency. State and local authorities also use EAS to deliver important emergency information, such as AMBER alerts and weather information about imminent dangerous weather conditions targeted to specific areas. </a:t>
            </a:r>
          </a:p>
          <a:p>
            <a:pPr algn="l"/>
            <a:r>
              <a:rPr lang="en-US" sz="2400" dirty="0">
                <a:latin typeface="Calibri" panose="020F0502020204030204" pitchFamily="34" charset="0"/>
                <a:cs typeface="Calibri" panose="020F0502020204030204" pitchFamily="34" charset="0"/>
              </a:rPr>
              <a:t> </a:t>
            </a:r>
          </a:p>
          <a:p>
            <a:pPr algn="l"/>
            <a:r>
              <a:rPr lang="en-US" sz="2400" dirty="0">
                <a:latin typeface="Calibri" panose="020F0502020204030204" pitchFamily="34" charset="0"/>
                <a:cs typeface="Calibri" panose="020F0502020204030204" pitchFamily="34" charset="0"/>
              </a:rPr>
              <a:t>Be sure to also link to your installation’s Facebook page, Twitter feed, and other social media for another avenue to get the critical information you need to stay informed during an emergency.</a:t>
            </a:r>
          </a:p>
        </p:txBody>
      </p:sp>
    </p:spTree>
    <p:extLst>
      <p:ext uri="{BB962C8B-B14F-4D97-AF65-F5344CB8AC3E}">
        <p14:creationId xmlns:p14="http://schemas.microsoft.com/office/powerpoint/2010/main" val="6851309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itle 1"/>
          <p:cNvSpPr>
            <a:spLocks noGrp="1"/>
          </p:cNvSpPr>
          <p:nvPr>
            <p:ph type="title" idx="4294967295"/>
          </p:nvPr>
        </p:nvSpPr>
        <p:spPr/>
        <p:txBody>
          <a:bodyPr/>
          <a:lstStyle/>
          <a:p>
            <a:r>
              <a:rPr lang="en-US" dirty="0">
                <a:solidFill>
                  <a:srgbClr val="000000"/>
                </a:solidFill>
              </a:rPr>
              <a:t>Stay Informed through </a:t>
            </a:r>
            <a:br>
              <a:rPr lang="en-US" dirty="0">
                <a:solidFill>
                  <a:srgbClr val="000000"/>
                </a:solidFill>
              </a:rPr>
            </a:br>
            <a:r>
              <a:rPr lang="en-US" dirty="0">
                <a:solidFill>
                  <a:srgbClr val="007DC3"/>
                </a:solidFill>
              </a:rPr>
              <a:t>Government Websites and Mobile Apps</a:t>
            </a:r>
          </a:p>
        </p:txBody>
      </p:sp>
      <p:sp>
        <p:nvSpPr>
          <p:cNvPr id="6" name="Content Placeholder 2"/>
          <p:cNvSpPr txBox="1">
            <a:spLocks/>
          </p:cNvSpPr>
          <p:nvPr/>
        </p:nvSpPr>
        <p:spPr>
          <a:xfrm>
            <a:off x="304800" y="1752600"/>
            <a:ext cx="8537575" cy="692150"/>
          </a:xfrm>
          <a:prstGeom prst="rect">
            <a:avLst/>
          </a:prstGeom>
        </p:spPr>
        <p:txBody>
          <a:bodyPr/>
          <a:lstStyle/>
          <a:p>
            <a:pPr eaLnBrk="0" hangingPunct="0">
              <a:spcBef>
                <a:spcPct val="20000"/>
              </a:spcBef>
              <a:defRPr/>
            </a:pPr>
            <a:r>
              <a:rPr lang="en-US" sz="3000" dirty="0">
                <a:solidFill>
                  <a:srgbClr val="000000"/>
                </a:solidFill>
                <a:latin typeface="Cambria" pitchFamily="18" charset="0"/>
                <a:cs typeface="+mn-cs"/>
              </a:rPr>
              <a:t>Government Websites </a:t>
            </a:r>
            <a:r>
              <a:rPr lang="en-US" sz="2400" i="1" dirty="0">
                <a:solidFill>
                  <a:srgbClr val="000000"/>
                </a:solidFill>
                <a:latin typeface="Cambria" pitchFamily="18" charset="0"/>
                <a:cs typeface="+mn-cs"/>
              </a:rPr>
              <a:t>(Ready.gov, FEMA.gov, CDC.gov)</a:t>
            </a:r>
          </a:p>
        </p:txBody>
      </p:sp>
      <p:pic>
        <p:nvPicPr>
          <p:cNvPr id="104451" name="Picture 8" descr="Civilians and military personnel evacuate the Pentagon after an earthquake."/>
          <p:cNvPicPr>
            <a:picLocks noChangeAspect="1" noChangeArrowheads="1"/>
          </p:cNvPicPr>
          <p:nvPr/>
        </p:nvPicPr>
        <p:blipFill>
          <a:blip r:embed="rId3">
            <a:lum bright="70000" contrast="-70000"/>
          </a:blip>
          <a:srcRect t="5090" b="2364"/>
          <a:stretch>
            <a:fillRect/>
          </a:stretch>
        </p:blipFill>
        <p:spPr bwMode="auto">
          <a:xfrm>
            <a:off x="1150938" y="2432050"/>
            <a:ext cx="6789737" cy="4167188"/>
          </a:xfrm>
          <a:prstGeom prst="rect">
            <a:avLst/>
          </a:prstGeom>
          <a:noFill/>
          <a:ln w="9525">
            <a:noFill/>
            <a:miter lim="800000"/>
            <a:headEnd/>
            <a:tailEnd/>
          </a:ln>
        </p:spPr>
      </p:pic>
      <p:pic>
        <p:nvPicPr>
          <p:cNvPr id="104452" name="Picture 15" descr="http://lionconnects.com/wp-content/uploads/2011/09/fema_logo.png"/>
          <p:cNvPicPr>
            <a:picLocks noChangeAspect="1" noChangeArrowheads="1"/>
          </p:cNvPicPr>
          <p:nvPr/>
        </p:nvPicPr>
        <p:blipFill>
          <a:blip r:embed="rId4"/>
          <a:srcRect/>
          <a:stretch>
            <a:fillRect/>
          </a:stretch>
        </p:blipFill>
        <p:spPr bwMode="auto">
          <a:xfrm>
            <a:off x="4908550" y="3473450"/>
            <a:ext cx="2397125" cy="850900"/>
          </a:xfrm>
          <a:prstGeom prst="rect">
            <a:avLst/>
          </a:prstGeom>
          <a:noFill/>
          <a:ln w="9525">
            <a:noFill/>
            <a:miter lim="800000"/>
            <a:headEnd/>
            <a:tailEnd/>
          </a:ln>
        </p:spPr>
      </p:pic>
      <p:pic>
        <p:nvPicPr>
          <p:cNvPr id="104453" name="Picture 2" descr="Ready.gov logo"/>
          <p:cNvPicPr>
            <a:picLocks noChangeAspect="1" noChangeArrowheads="1"/>
          </p:cNvPicPr>
          <p:nvPr/>
        </p:nvPicPr>
        <p:blipFill>
          <a:blip r:embed="rId5"/>
          <a:srcRect/>
          <a:stretch>
            <a:fillRect/>
          </a:stretch>
        </p:blipFill>
        <p:spPr bwMode="auto">
          <a:xfrm>
            <a:off x="1727200" y="3362325"/>
            <a:ext cx="1828800" cy="1028700"/>
          </a:xfrm>
          <a:prstGeom prst="rect">
            <a:avLst/>
          </a:prstGeom>
          <a:noFill/>
          <a:ln w="9525">
            <a:noFill/>
            <a:miter lim="800000"/>
            <a:headEnd/>
            <a:tailEnd/>
          </a:ln>
        </p:spPr>
      </p:pic>
      <p:pic>
        <p:nvPicPr>
          <p:cNvPr id="104454" name="Picture 6" descr="CDC 24/7: Saving Lives. Protecting People. Saving Money through Prevention."/>
          <p:cNvPicPr>
            <a:picLocks noChangeAspect="1" noChangeArrowheads="1"/>
          </p:cNvPicPr>
          <p:nvPr/>
        </p:nvPicPr>
        <p:blipFill>
          <a:blip r:embed="rId6"/>
          <a:srcRect/>
          <a:stretch>
            <a:fillRect/>
          </a:stretch>
        </p:blipFill>
        <p:spPr bwMode="auto">
          <a:xfrm>
            <a:off x="3797300" y="4994275"/>
            <a:ext cx="1514475" cy="876300"/>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idx="4294967295"/>
          </p:nvPr>
        </p:nvSpPr>
        <p:spPr/>
        <p:txBody>
          <a:bodyPr/>
          <a:lstStyle/>
          <a:p>
            <a:r>
              <a:rPr lang="en-US" dirty="0">
                <a:solidFill>
                  <a:srgbClr val="000000"/>
                </a:solidFill>
              </a:rPr>
              <a:t>Stay Informed through </a:t>
            </a:r>
            <a:br>
              <a:rPr lang="en-US" dirty="0">
                <a:solidFill>
                  <a:srgbClr val="000000"/>
                </a:solidFill>
              </a:rPr>
            </a:br>
            <a:r>
              <a:rPr lang="en-US" dirty="0">
                <a:solidFill>
                  <a:srgbClr val="007DC3"/>
                </a:solidFill>
              </a:rPr>
              <a:t>CNIC</a:t>
            </a:r>
          </a:p>
        </p:txBody>
      </p:sp>
      <p:sp>
        <p:nvSpPr>
          <p:cNvPr id="6" name="Content Placeholder 2"/>
          <p:cNvSpPr txBox="1">
            <a:spLocks/>
          </p:cNvSpPr>
          <p:nvPr/>
        </p:nvSpPr>
        <p:spPr>
          <a:xfrm>
            <a:off x="304800" y="1752600"/>
            <a:ext cx="8537575" cy="1128713"/>
          </a:xfrm>
          <a:prstGeom prst="rect">
            <a:avLst/>
          </a:prstGeom>
        </p:spPr>
        <p:txBody>
          <a:bodyPr/>
          <a:lstStyle/>
          <a:p>
            <a:pPr eaLnBrk="0" hangingPunct="0">
              <a:spcBef>
                <a:spcPct val="20000"/>
              </a:spcBef>
              <a:defRPr/>
            </a:pPr>
            <a:r>
              <a:rPr lang="en-US" sz="3000" dirty="0">
                <a:solidFill>
                  <a:srgbClr val="000000"/>
                </a:solidFill>
                <a:latin typeface="Cambria" pitchFamily="18" charset="0"/>
                <a:cs typeface="+mn-cs"/>
              </a:rPr>
              <a:t>Commander, Navy Installations Command  </a:t>
            </a:r>
            <a:r>
              <a:rPr lang="en-US" sz="3000" b="1" i="1" dirty="0">
                <a:solidFill>
                  <a:srgbClr val="007DC3"/>
                </a:solidFill>
                <a:latin typeface="Cambria" pitchFamily="18" charset="0"/>
                <a:cs typeface="+mn-cs"/>
              </a:rPr>
              <a:t>www.cnic.navy.mil</a:t>
            </a:r>
          </a:p>
        </p:txBody>
      </p:sp>
      <p:pic>
        <p:nvPicPr>
          <p:cNvPr id="106499" name="Picture 9" descr="CNIC%20LOGO_HIRES_JPEG_jpg.png"/>
          <p:cNvPicPr>
            <a:picLocks noChangeAspect="1"/>
          </p:cNvPicPr>
          <p:nvPr/>
        </p:nvPicPr>
        <p:blipFill>
          <a:blip r:embed="rId3"/>
          <a:srcRect/>
          <a:stretch>
            <a:fillRect/>
          </a:stretch>
        </p:blipFill>
        <p:spPr bwMode="auto">
          <a:xfrm>
            <a:off x="6442075" y="369888"/>
            <a:ext cx="2436813" cy="673100"/>
          </a:xfrm>
          <a:prstGeom prst="rect">
            <a:avLst/>
          </a:prstGeom>
          <a:noFill/>
          <a:ln w="9525">
            <a:noFill/>
            <a:miter lim="800000"/>
            <a:headEnd/>
            <a:tailEnd/>
          </a:ln>
        </p:spPr>
      </p:pic>
      <p:pic>
        <p:nvPicPr>
          <p:cNvPr id="106500" name="Picture 2"/>
          <p:cNvPicPr>
            <a:picLocks noChangeAspect="1" noChangeArrowheads="1"/>
          </p:cNvPicPr>
          <p:nvPr/>
        </p:nvPicPr>
        <p:blipFill>
          <a:blip r:embed="rId4"/>
          <a:srcRect l="10727" t="17442" r="11745" b="7628"/>
          <a:stretch>
            <a:fillRect/>
          </a:stretch>
        </p:blipFill>
        <p:spPr bwMode="auto">
          <a:xfrm>
            <a:off x="1010654" y="2797614"/>
            <a:ext cx="7210614" cy="3843818"/>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2"/>
          <p:cNvSpPr>
            <a:spLocks noGrp="1" noChangeArrowheads="1"/>
          </p:cNvSpPr>
          <p:nvPr>
            <p:ph type="title" idx="4294967295"/>
          </p:nvPr>
        </p:nvSpPr>
        <p:spPr>
          <a:xfrm>
            <a:off x="1090567" y="261135"/>
            <a:ext cx="6983412" cy="825500"/>
          </a:xfrm>
        </p:spPr>
        <p:txBody>
          <a:bodyPr/>
          <a:lstStyle/>
          <a:p>
            <a:pPr algn="ctr"/>
            <a:br>
              <a:rPr lang="en-US" i="1" dirty="0">
                <a:solidFill>
                  <a:srgbClr val="000000"/>
                </a:solidFill>
              </a:rPr>
            </a:br>
            <a:r>
              <a:rPr lang="en-US" i="1" dirty="0">
                <a:solidFill>
                  <a:srgbClr val="000000"/>
                </a:solidFill>
              </a:rPr>
              <a:t>Stay Safe and Be Prepared!</a:t>
            </a:r>
            <a:br>
              <a:rPr lang="en-US" i="1" dirty="0">
                <a:solidFill>
                  <a:srgbClr val="000000"/>
                </a:solidFill>
              </a:rPr>
            </a:br>
            <a:endParaRPr lang="en-US" i="1" dirty="0">
              <a:solidFill>
                <a:srgbClr val="000000"/>
              </a:solidFill>
            </a:endParaRPr>
          </a:p>
        </p:txBody>
      </p:sp>
      <p:sp>
        <p:nvSpPr>
          <p:cNvPr id="2" name="Rectangle 1"/>
          <p:cNvSpPr/>
          <p:nvPr/>
        </p:nvSpPr>
        <p:spPr>
          <a:xfrm>
            <a:off x="452063" y="2690336"/>
            <a:ext cx="8260421" cy="369332"/>
          </a:xfrm>
          <a:prstGeom prst="rect">
            <a:avLst/>
          </a:prstGeom>
        </p:spPr>
        <p:txBody>
          <a:bodyPr wrap="square">
            <a:spAutoFit/>
          </a:bodyPr>
          <a:lstStyle/>
          <a:p>
            <a:r>
              <a:rPr lang="en-US" b="1" dirty="0">
                <a:solidFill>
                  <a:srgbClr val="000000"/>
                </a:solidFill>
                <a:latin typeface="Tahoma" panose="020B0604030504040204" pitchFamily="34" charset="0"/>
              </a:rPr>
              <a:t>Congratulations, you have completed this course.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3" descr="Emergency crews assess damage at the Tarawa Terrance housing area at Marine Corps Base Camp Lejuene, N.C."/>
          <p:cNvPicPr>
            <a:picLocks noChangeAspect="1" noChangeArrowheads="1"/>
          </p:cNvPicPr>
          <p:nvPr/>
        </p:nvPicPr>
        <p:blipFill>
          <a:blip r:embed="rId3" cstate="print"/>
          <a:srcRect/>
          <a:stretch>
            <a:fillRect/>
          </a:stretch>
        </p:blipFill>
        <p:spPr bwMode="auto">
          <a:xfrm>
            <a:off x="940594" y="4495801"/>
            <a:ext cx="2777391" cy="1851594"/>
          </a:xfrm>
          <a:prstGeom prst="round2DiagRect">
            <a:avLst>
              <a:gd name="adj1" fmla="val 16667"/>
              <a:gd name="adj2" fmla="val 0"/>
            </a:avLst>
          </a:prstGeom>
          <a:ln w="88900" cap="sq">
            <a:solidFill>
              <a:srgbClr val="004B8D"/>
            </a:solidFill>
            <a:miter lim="800000"/>
          </a:ln>
          <a:effectLst>
            <a:outerShdw blurRad="254000" algn="tl" rotWithShape="0">
              <a:srgbClr val="000000">
                <a:alpha val="43000"/>
              </a:srgbClr>
            </a:outerShdw>
          </a:effectLst>
        </p:spPr>
      </p:pic>
      <p:pic>
        <p:nvPicPr>
          <p:cNvPr id="5" name="Picture 11" descr="C:\Users\maxwells\AppData\Local\Microsoft\Windows\Temporary Internet Files\Content.Outlook\RKJ61JI1\car 1 (3).JPG"/>
          <p:cNvPicPr>
            <a:picLocks noChangeAspect="1" noChangeArrowheads="1"/>
          </p:cNvPicPr>
          <p:nvPr/>
        </p:nvPicPr>
        <p:blipFill>
          <a:blip r:embed="rId4" cstate="print"/>
          <a:srcRect/>
          <a:stretch>
            <a:fillRect/>
          </a:stretch>
        </p:blipFill>
        <p:spPr bwMode="auto">
          <a:xfrm>
            <a:off x="5124450" y="225040"/>
            <a:ext cx="2952750" cy="2213360"/>
          </a:xfrm>
          <a:prstGeom prst="round2DiagRect">
            <a:avLst>
              <a:gd name="adj1" fmla="val 16667"/>
              <a:gd name="adj2" fmla="val 0"/>
            </a:avLst>
          </a:prstGeom>
          <a:ln w="88900" cap="sq">
            <a:solidFill>
              <a:srgbClr val="007DC3"/>
            </a:solidFill>
            <a:miter lim="800000"/>
          </a:ln>
          <a:effectLst>
            <a:outerShdw blurRad="254000" algn="tl" rotWithShape="0">
              <a:srgbClr val="000000">
                <a:alpha val="43000"/>
              </a:srgbClr>
            </a:outerShdw>
          </a:effectLst>
        </p:spPr>
      </p:pic>
      <p:sp>
        <p:nvSpPr>
          <p:cNvPr id="6" name="Rectangle 12"/>
          <p:cNvSpPr txBox="1">
            <a:spLocks noChangeArrowheads="1"/>
          </p:cNvSpPr>
          <p:nvPr/>
        </p:nvSpPr>
        <p:spPr>
          <a:xfrm>
            <a:off x="4625975" y="5273675"/>
            <a:ext cx="3940175" cy="1257300"/>
          </a:xfrm>
          <a:prstGeom prst="rect">
            <a:avLst/>
          </a:prstGeom>
        </p:spPr>
        <p:txBody>
          <a:bodyPr/>
          <a:lstStyle/>
          <a:p>
            <a:pPr indent="3175" algn="l" fontAlgn="auto">
              <a:spcBef>
                <a:spcPct val="20000"/>
              </a:spcBef>
              <a:spcAft>
                <a:spcPts val="0"/>
              </a:spcAft>
              <a:defRPr/>
            </a:pPr>
            <a:r>
              <a:rPr lang="en-US" b="1" dirty="0">
                <a:solidFill>
                  <a:schemeClr val="tx1">
                    <a:lumMod val="75000"/>
                    <a:lumOff val="25000"/>
                  </a:schemeClr>
                </a:solidFill>
                <a:latin typeface="Cambria" pitchFamily="18" charset="0"/>
                <a:cs typeface="+mn-cs"/>
              </a:rPr>
              <a:t>Unless you are prepared for an emergency, your family could be without food, water, and even medicine, for several days.</a:t>
            </a:r>
          </a:p>
        </p:txBody>
      </p:sp>
      <p:sp>
        <p:nvSpPr>
          <p:cNvPr id="7" name="Text Box 4"/>
          <p:cNvSpPr txBox="1">
            <a:spLocks noChangeArrowheads="1"/>
          </p:cNvSpPr>
          <p:nvPr/>
        </p:nvSpPr>
        <p:spPr bwMode="auto">
          <a:xfrm>
            <a:off x="838200" y="1898650"/>
            <a:ext cx="2941638" cy="1258888"/>
          </a:xfrm>
          <a:prstGeom prst="round2SameRect">
            <a:avLst/>
          </a:prstGeom>
          <a:solidFill>
            <a:srgbClr val="007DC3"/>
          </a:solidFill>
          <a:ln w="9525" algn="ctr">
            <a:noFill/>
            <a:miter lim="800000"/>
            <a:headEnd/>
            <a:tailEnd/>
          </a:ln>
          <a:effectLst>
            <a:outerShdw dist="107763" dir="18900000" algn="ctr" rotWithShape="0">
              <a:schemeClr val="bg2">
                <a:alpha val="50000"/>
              </a:schemeClr>
            </a:outerShdw>
          </a:effectLst>
        </p:spPr>
        <p:txBody>
          <a:bodyPr>
            <a:spAutoFit/>
          </a:bodyPr>
          <a:lstStyle/>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Flood</a:t>
            </a:r>
          </a:p>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Hurricane</a:t>
            </a:r>
          </a:p>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Disease Outbreak</a:t>
            </a:r>
          </a:p>
        </p:txBody>
      </p:sp>
      <p:sp>
        <p:nvSpPr>
          <p:cNvPr id="20486" name="AutoShape 5"/>
          <p:cNvSpPr>
            <a:spLocks noChangeArrowheads="1"/>
          </p:cNvSpPr>
          <p:nvPr/>
        </p:nvSpPr>
        <p:spPr bwMode="auto">
          <a:xfrm>
            <a:off x="3975100" y="2243138"/>
            <a:ext cx="808038" cy="549275"/>
          </a:xfrm>
          <a:prstGeom prst="rightArrow">
            <a:avLst>
              <a:gd name="adj1" fmla="val 50000"/>
              <a:gd name="adj2" fmla="val 36777"/>
            </a:avLst>
          </a:prstGeom>
          <a:solidFill>
            <a:srgbClr val="FFCC00"/>
          </a:solidFill>
          <a:ln w="9525" algn="ctr">
            <a:noFill/>
            <a:miter lim="800000"/>
            <a:headEnd/>
            <a:tailEnd/>
          </a:ln>
        </p:spPr>
        <p:txBody>
          <a:bodyPr wrap="none" anchor="ctr">
            <a:spAutoFit/>
          </a:bodyPr>
          <a:lstStyle/>
          <a:p>
            <a:pPr algn="l"/>
            <a:endParaRPr lang="en-US">
              <a:latin typeface="Calibri" pitchFamily="34" charset="0"/>
            </a:endParaRPr>
          </a:p>
        </p:txBody>
      </p:sp>
      <p:sp>
        <p:nvSpPr>
          <p:cNvPr id="9" name="Text Box 6"/>
          <p:cNvSpPr txBox="1">
            <a:spLocks noChangeArrowheads="1"/>
          </p:cNvSpPr>
          <p:nvPr/>
        </p:nvSpPr>
        <p:spPr bwMode="auto">
          <a:xfrm>
            <a:off x="5038725" y="1887538"/>
            <a:ext cx="3114675" cy="1327150"/>
          </a:xfrm>
          <a:prstGeom prst="roundRect">
            <a:avLst/>
          </a:prstGeom>
          <a:solidFill>
            <a:srgbClr val="007DC3"/>
          </a:solidFill>
          <a:ln w="9525" algn="ctr">
            <a:noFill/>
            <a:miter lim="800000"/>
            <a:headEnd/>
            <a:tailEnd/>
          </a:ln>
          <a:effectLst>
            <a:outerShdw dist="107763" dir="18900000" algn="ctr" rotWithShape="0">
              <a:schemeClr val="bg2">
                <a:alpha val="50000"/>
              </a:schemeClr>
            </a:outerShdw>
          </a:effectLst>
        </p:spPr>
        <p:txBody>
          <a:bodyPr>
            <a:spAutoFit/>
          </a:bodyPr>
          <a:lstStyle/>
          <a:p>
            <a:pPr algn="l" fontAlgn="auto">
              <a:spcBef>
                <a:spcPts val="0"/>
              </a:spcBef>
              <a:spcAft>
                <a:spcPts val="0"/>
              </a:spcAft>
              <a:defRPr/>
            </a:pPr>
            <a:r>
              <a:rPr lang="en-US" sz="2400" dirty="0">
                <a:solidFill>
                  <a:schemeClr val="bg1"/>
                </a:solidFill>
                <a:latin typeface="Cambria" pitchFamily="18" charset="0"/>
                <a:cs typeface="+mn-cs"/>
              </a:rPr>
              <a:t>May have advance notice and time to prepare or evacuate</a:t>
            </a:r>
          </a:p>
        </p:txBody>
      </p:sp>
      <p:sp>
        <p:nvSpPr>
          <p:cNvPr id="10" name="Text Box 7"/>
          <p:cNvSpPr txBox="1">
            <a:spLocks noChangeArrowheads="1"/>
          </p:cNvSpPr>
          <p:nvPr/>
        </p:nvSpPr>
        <p:spPr bwMode="auto">
          <a:xfrm>
            <a:off x="857250" y="3568700"/>
            <a:ext cx="2955925" cy="1258888"/>
          </a:xfrm>
          <a:prstGeom prst="round2SameRect">
            <a:avLst/>
          </a:prstGeom>
          <a:solidFill>
            <a:srgbClr val="004B8D"/>
          </a:solidFill>
          <a:ln w="9525" algn="ctr">
            <a:noFill/>
            <a:miter lim="800000"/>
            <a:headEnd/>
            <a:tailEnd/>
          </a:ln>
          <a:effectLst>
            <a:outerShdw dist="107763" dir="18900000" algn="ctr" rotWithShape="0">
              <a:schemeClr val="bg2">
                <a:alpha val="50000"/>
              </a:schemeClr>
            </a:outerShdw>
          </a:effectLst>
        </p:spPr>
        <p:txBody>
          <a:bodyPr>
            <a:spAutoFit/>
          </a:bodyPr>
          <a:lstStyle/>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Tornado</a:t>
            </a:r>
          </a:p>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Chemical Spill</a:t>
            </a:r>
          </a:p>
          <a:p>
            <a:pPr marL="284163" indent="-171450" algn="l" fontAlgn="auto">
              <a:spcBef>
                <a:spcPts val="0"/>
              </a:spcBef>
              <a:spcAft>
                <a:spcPts val="0"/>
              </a:spcAft>
              <a:buFont typeface="Arial" pitchFamily="34" charset="0"/>
              <a:buChar char="•"/>
              <a:tabLst>
                <a:tab pos="284163" algn="l"/>
              </a:tabLst>
              <a:defRPr/>
            </a:pPr>
            <a:r>
              <a:rPr lang="en-US" sz="2400" dirty="0">
                <a:solidFill>
                  <a:schemeClr val="bg1"/>
                </a:solidFill>
                <a:latin typeface="Cambria" pitchFamily="18" charset="0"/>
                <a:cs typeface="+mn-cs"/>
              </a:rPr>
              <a:t>Terrorist Strike</a:t>
            </a:r>
          </a:p>
        </p:txBody>
      </p:sp>
      <p:sp>
        <p:nvSpPr>
          <p:cNvPr id="11" name="Text Box 8"/>
          <p:cNvSpPr txBox="1">
            <a:spLocks noChangeArrowheads="1"/>
          </p:cNvSpPr>
          <p:nvPr/>
        </p:nvSpPr>
        <p:spPr bwMode="auto">
          <a:xfrm>
            <a:off x="5076825" y="3560763"/>
            <a:ext cx="3076575" cy="1327150"/>
          </a:xfrm>
          <a:prstGeom prst="roundRect">
            <a:avLst/>
          </a:prstGeom>
          <a:solidFill>
            <a:srgbClr val="004B8D"/>
          </a:solidFill>
          <a:ln w="9525" algn="ctr">
            <a:noFill/>
            <a:miter lim="800000"/>
            <a:headEnd/>
            <a:tailEnd/>
          </a:ln>
          <a:effectLst>
            <a:outerShdw dist="107763" dir="18900000" algn="ctr" rotWithShape="0">
              <a:schemeClr val="bg2">
                <a:alpha val="50000"/>
              </a:schemeClr>
            </a:outerShdw>
          </a:effectLst>
        </p:spPr>
        <p:txBody>
          <a:bodyPr>
            <a:spAutoFit/>
          </a:bodyPr>
          <a:lstStyle/>
          <a:p>
            <a:pPr algn="l" fontAlgn="auto">
              <a:spcBef>
                <a:spcPts val="0"/>
              </a:spcBef>
              <a:spcAft>
                <a:spcPts val="0"/>
              </a:spcAft>
              <a:defRPr/>
            </a:pPr>
            <a:r>
              <a:rPr lang="en-US" sz="2400" dirty="0">
                <a:solidFill>
                  <a:schemeClr val="bg1"/>
                </a:solidFill>
                <a:latin typeface="Cambria" pitchFamily="18" charset="0"/>
                <a:cs typeface="+mn-cs"/>
              </a:rPr>
              <a:t>Could have little or no notice and little time to respond</a:t>
            </a:r>
          </a:p>
        </p:txBody>
      </p:sp>
      <p:sp>
        <p:nvSpPr>
          <p:cNvPr id="20490" name="AutoShape 9"/>
          <p:cNvSpPr>
            <a:spLocks noChangeArrowheads="1"/>
          </p:cNvSpPr>
          <p:nvPr/>
        </p:nvSpPr>
        <p:spPr bwMode="auto">
          <a:xfrm>
            <a:off x="3992563" y="3916363"/>
            <a:ext cx="808037" cy="549275"/>
          </a:xfrm>
          <a:prstGeom prst="rightArrow">
            <a:avLst>
              <a:gd name="adj1" fmla="val 50000"/>
              <a:gd name="adj2" fmla="val 36777"/>
            </a:avLst>
          </a:prstGeom>
          <a:solidFill>
            <a:srgbClr val="FFCC00"/>
          </a:solidFill>
          <a:ln w="9525" algn="ctr">
            <a:noFill/>
            <a:miter lim="800000"/>
            <a:headEnd/>
            <a:tailEnd/>
          </a:ln>
        </p:spPr>
        <p:txBody>
          <a:bodyPr wrap="none" anchor="ctr">
            <a:spAutoFit/>
          </a:bodyPr>
          <a:lstStyle/>
          <a:p>
            <a:pPr algn="l"/>
            <a:endParaRPr lang="en-US">
              <a:latin typeface="Calibri" pitchFamily="34" charset="0"/>
            </a:endParaRPr>
          </a:p>
        </p:txBody>
      </p:sp>
      <p:sp>
        <p:nvSpPr>
          <p:cNvPr id="12" name="Title 1"/>
          <p:cNvSpPr>
            <a:spLocks noGrp="1"/>
          </p:cNvSpPr>
          <p:nvPr>
            <p:ph type="title"/>
          </p:nvPr>
        </p:nvSpPr>
        <p:spPr>
          <a:xfrm>
            <a:off x="304800" y="76200"/>
            <a:ext cx="8534400" cy="1143000"/>
          </a:xfrm>
        </p:spPr>
        <p:txBody>
          <a:bodyPr/>
          <a:lstStyle/>
          <a:p>
            <a:r>
              <a:rPr lang="en-US" dirty="0">
                <a:solidFill>
                  <a:schemeClr val="tx1"/>
                </a:solidFill>
              </a:rPr>
              <a:t>Be Ready Navy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Stay Prepared</a:t>
            </a:r>
          </a:p>
        </p:txBody>
      </p:sp>
      <p:sp>
        <p:nvSpPr>
          <p:cNvPr id="3" name="Rectangle 2"/>
          <p:cNvSpPr/>
          <p:nvPr/>
        </p:nvSpPr>
        <p:spPr>
          <a:xfrm>
            <a:off x="304800" y="1697374"/>
            <a:ext cx="8534400" cy="4939814"/>
          </a:xfrm>
          <a:prstGeom prst="rect">
            <a:avLst/>
          </a:prstGeom>
        </p:spPr>
        <p:txBody>
          <a:bodyPr wrap="square">
            <a:spAutoFit/>
          </a:bodyPr>
          <a:lstStyle/>
          <a:p>
            <a:pPr algn="l"/>
            <a:r>
              <a:rPr lang="en-US" sz="2100" dirty="0">
                <a:latin typeface="Calibri" panose="020F0502020204030204" pitchFamily="34" charset="0"/>
                <a:cs typeface="Calibri" panose="020F0502020204030204" pitchFamily="34" charset="0"/>
              </a:rPr>
              <a:t>One major difference among the potential hazards, which will affect the decisions you make and the actions you take, is the amount of notice you may have.</a:t>
            </a:r>
          </a:p>
          <a:p>
            <a:pPr algn="l"/>
            <a:r>
              <a:rPr lang="en-US" sz="2100" dirty="0">
                <a:latin typeface="Calibri" panose="020F0502020204030204" pitchFamily="34" charset="0"/>
                <a:cs typeface="Calibri" panose="020F0502020204030204" pitchFamily="34" charset="0"/>
              </a:rPr>
              <a:t> </a:t>
            </a:r>
          </a:p>
          <a:p>
            <a:pPr algn="l"/>
            <a:r>
              <a:rPr lang="en-US" sz="2100" dirty="0">
                <a:latin typeface="Calibri" panose="020F0502020204030204" pitchFamily="34" charset="0"/>
                <a:cs typeface="Calibri" panose="020F0502020204030204" pitchFamily="34" charset="0"/>
              </a:rPr>
              <a:t>In some emergencies—like a flood, hurricane, or disease outbreak—you may have </a:t>
            </a:r>
            <a:r>
              <a:rPr lang="en-US" sz="2100" b="1" dirty="0">
                <a:latin typeface="Calibri" panose="020F0502020204030204" pitchFamily="34" charset="0"/>
                <a:cs typeface="Calibri" panose="020F0502020204030204" pitchFamily="34" charset="0"/>
              </a:rPr>
              <a:t>advance notice</a:t>
            </a:r>
            <a:r>
              <a:rPr lang="en-US" sz="2100" dirty="0">
                <a:latin typeface="Calibri" panose="020F0502020204030204" pitchFamily="34" charset="0"/>
                <a:cs typeface="Calibri" panose="020F0502020204030204" pitchFamily="34" charset="0"/>
              </a:rPr>
              <a:t> and time to prepare or evacuate.</a:t>
            </a:r>
          </a:p>
          <a:p>
            <a:pPr algn="l"/>
            <a:r>
              <a:rPr lang="en-US" sz="2100" dirty="0">
                <a:latin typeface="Calibri" panose="020F0502020204030204" pitchFamily="34" charset="0"/>
                <a:cs typeface="Calibri" panose="020F0502020204030204" pitchFamily="34" charset="0"/>
              </a:rPr>
              <a:t> </a:t>
            </a:r>
          </a:p>
          <a:p>
            <a:pPr algn="l"/>
            <a:r>
              <a:rPr lang="en-US" sz="2100" dirty="0">
                <a:latin typeface="Calibri" panose="020F0502020204030204" pitchFamily="34" charset="0"/>
                <a:cs typeface="Calibri" panose="020F0502020204030204" pitchFamily="34" charset="0"/>
              </a:rPr>
              <a:t>Other dangers—like a tornado, chemical spill, or terrorist strike—can come with </a:t>
            </a:r>
            <a:r>
              <a:rPr lang="en-US" sz="2100" b="1" dirty="0">
                <a:latin typeface="Calibri" panose="020F0502020204030204" pitchFamily="34" charset="0"/>
                <a:cs typeface="Calibri" panose="020F0502020204030204" pitchFamily="34" charset="0"/>
              </a:rPr>
              <a:t>little or no notice</a:t>
            </a:r>
            <a:r>
              <a:rPr lang="en-US" sz="2100" dirty="0">
                <a:latin typeface="Calibri" panose="020F0502020204030204" pitchFamily="34" charset="0"/>
                <a:cs typeface="Calibri" panose="020F0502020204030204" pitchFamily="34" charset="0"/>
              </a:rPr>
              <a:t>, leaving you little time to gather needed items.</a:t>
            </a:r>
          </a:p>
          <a:p>
            <a:pPr algn="l"/>
            <a:r>
              <a:rPr lang="en-US" sz="2100" dirty="0">
                <a:latin typeface="Calibri" panose="020F0502020204030204" pitchFamily="34" charset="0"/>
                <a:cs typeface="Calibri" panose="020F0502020204030204" pitchFamily="34" charset="0"/>
              </a:rPr>
              <a:t> </a:t>
            </a:r>
          </a:p>
          <a:p>
            <a:pPr algn="l"/>
            <a:r>
              <a:rPr lang="en-US" sz="2100" dirty="0">
                <a:latin typeface="Calibri" panose="020F0502020204030204" pitchFamily="34" charset="0"/>
                <a:cs typeface="Calibri" panose="020F0502020204030204" pitchFamily="34" charset="0"/>
              </a:rPr>
              <a:t>Without prior preparation, your family could be without food, water, and even medicine, for several days. But while you may have little time to react, by thinking ahead you </a:t>
            </a:r>
            <a:r>
              <a:rPr lang="en-US" sz="2100" u="sng" dirty="0">
                <a:latin typeface="Calibri" panose="020F0502020204030204" pitchFamily="34" charset="0"/>
                <a:cs typeface="Calibri" panose="020F0502020204030204" pitchFamily="34" charset="0"/>
              </a:rPr>
              <a:t>can</a:t>
            </a:r>
            <a:r>
              <a:rPr lang="en-US" sz="2100" dirty="0">
                <a:latin typeface="Calibri" panose="020F0502020204030204" pitchFamily="34" charset="0"/>
                <a:cs typeface="Calibri" panose="020F0502020204030204" pitchFamily="34" charset="0"/>
              </a:rPr>
              <a:t> have time to prepare for any emergency.  </a:t>
            </a:r>
          </a:p>
          <a:p>
            <a:r>
              <a:rPr lang="en-US" sz="2100" b="1" dirty="0">
                <a:latin typeface="Calibri" panose="020F0502020204030204" pitchFamily="34" charset="0"/>
                <a:cs typeface="Calibri" panose="020F0502020204030204" pitchFamily="34" charset="0"/>
              </a:rPr>
              <a:t> </a:t>
            </a:r>
            <a:endParaRPr lang="en-US" sz="2100" dirty="0">
              <a:latin typeface="Calibri" panose="020F0502020204030204" pitchFamily="34" charset="0"/>
              <a:cs typeface="Calibri" panose="020F0502020204030204" pitchFamily="34" charset="0"/>
            </a:endParaRPr>
          </a:p>
          <a:p>
            <a:r>
              <a:rPr lang="en-US" sz="2100" b="1" dirty="0">
                <a:latin typeface="Calibri" panose="020F0502020204030204" pitchFamily="34" charset="0"/>
                <a:cs typeface="Calibri" panose="020F0502020204030204" pitchFamily="34" charset="0"/>
              </a:rPr>
              <a:t>Be Ready Navy!</a:t>
            </a:r>
            <a:r>
              <a:rPr lang="en-US" sz="21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66125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5" name="Content Placeholder 2"/>
          <p:cNvSpPr txBox="1">
            <a:spLocks/>
          </p:cNvSpPr>
          <p:nvPr/>
        </p:nvSpPr>
        <p:spPr bwMode="auto">
          <a:xfrm>
            <a:off x="304800" y="1752600"/>
            <a:ext cx="4114800" cy="4800600"/>
          </a:xfrm>
          <a:prstGeom prst="rect">
            <a:avLst/>
          </a:prstGeom>
          <a:noFill/>
          <a:ln w="9525">
            <a:noFill/>
            <a:miter lim="800000"/>
            <a:headEnd/>
            <a:tailEnd/>
          </a:ln>
        </p:spPr>
        <p:txBody>
          <a:bodyPr/>
          <a:lstStyle/>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Active Shooter / Work-Place Violence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Agricultural Incidents/Food Quarantine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Civil Disturbance </a:t>
            </a:r>
            <a:r>
              <a:rPr lang="en-US" sz="1900" i="1" dirty="0">
                <a:solidFill>
                  <a:srgbClr val="000000"/>
                </a:solidFill>
                <a:latin typeface="Calibri" panose="020F0502020204030204" pitchFamily="34" charset="0"/>
                <a:cs typeface="Calibri" panose="020F0502020204030204" pitchFamily="34" charset="0"/>
              </a:rPr>
              <a:t>(Riot, Strikes, Protests, or Mass Panic)</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Drought</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Earthquake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Environmental Pollution/Contamination</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Explosion</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Financial System Interruption or Collapse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Fire Hazards</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Flood</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Hazardous Materials Spill/Release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Hurricane/Typhoon</a:t>
            </a:r>
          </a:p>
        </p:txBody>
      </p:sp>
      <p:sp>
        <p:nvSpPr>
          <p:cNvPr id="151556" name="Content Placeholder 2"/>
          <p:cNvSpPr txBox="1">
            <a:spLocks/>
          </p:cNvSpPr>
          <p:nvPr/>
        </p:nvSpPr>
        <p:spPr bwMode="auto">
          <a:xfrm>
            <a:off x="4648200" y="1752600"/>
            <a:ext cx="4114800" cy="4114800"/>
          </a:xfrm>
          <a:prstGeom prst="rect">
            <a:avLst/>
          </a:prstGeom>
          <a:noFill/>
          <a:ln w="9525">
            <a:noFill/>
            <a:miter lim="800000"/>
            <a:headEnd/>
            <a:tailEnd/>
          </a:ln>
        </p:spPr>
        <p:txBody>
          <a:bodyPr/>
          <a:lstStyle/>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Infrastructure or Utility Loss or Interruption</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Landslide/Mudslide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Oil Spill</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Nuclear Reactor Accident/Incident</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Nuclear Weapon Accident/Incident </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Pandemic Influenza</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Refugee and Migrant Operations</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Severe Thunderstorms</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Severe Winter Weather</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Structural Failure/Collapse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Terrorism Incidents</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Tornado</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Transportation Accidents</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Tsunami/Tidal Wave</a:t>
            </a:r>
          </a:p>
          <a:p>
            <a:pPr marL="265113" indent="-265113" algn="l">
              <a:buFont typeface="Wingdings 2" pitchFamily="18" charset="2"/>
              <a:buChar char=""/>
            </a:pPr>
            <a:r>
              <a:rPr lang="en-US" sz="1900" dirty="0">
                <a:solidFill>
                  <a:srgbClr val="000000"/>
                </a:solidFill>
                <a:latin typeface="Calibri" panose="020F0502020204030204" pitchFamily="34" charset="0"/>
                <a:cs typeface="Calibri" panose="020F0502020204030204" pitchFamily="34" charset="0"/>
              </a:rPr>
              <a:t>Volcanic Eruption</a:t>
            </a:r>
          </a:p>
          <a:p>
            <a:pPr marL="265113" indent="-265113" algn="l">
              <a:buFont typeface="Wingdings 2" pitchFamily="18" charset="2"/>
              <a:buChar char=""/>
            </a:pPr>
            <a:endParaRPr lang="en-US" dirty="0">
              <a:solidFill>
                <a:srgbClr val="000000"/>
              </a:solidFill>
              <a:latin typeface="Cambria" pitchFamily="18" charset="0"/>
            </a:endParaRPr>
          </a:p>
        </p:txBody>
      </p:sp>
      <p:sp>
        <p:nvSpPr>
          <p:cNvPr id="5" name="Title 1"/>
          <p:cNvSpPr>
            <a:spLocks noGrp="1"/>
          </p:cNvSpPr>
          <p:nvPr>
            <p:ph type="title"/>
          </p:nvPr>
        </p:nvSpPr>
        <p:spPr>
          <a:xfrm>
            <a:off x="304800" y="76200"/>
            <a:ext cx="8534400" cy="1143000"/>
          </a:xfrm>
        </p:spPr>
        <p:txBody>
          <a:bodyPr/>
          <a:lstStyle/>
          <a:p>
            <a:r>
              <a:rPr lang="en-US" dirty="0">
                <a:solidFill>
                  <a:schemeClr val="tx1"/>
                </a:solidFill>
              </a:rPr>
              <a:t>Potential Emergencies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ubtitle 4"/>
          <p:cNvSpPr>
            <a:spLocks noGrp="1"/>
          </p:cNvSpPr>
          <p:nvPr>
            <p:ph type="subTitle" idx="4294967295"/>
          </p:nvPr>
        </p:nvSpPr>
        <p:spPr>
          <a:xfrm>
            <a:off x="991278" y="1918397"/>
            <a:ext cx="3503844" cy="2339278"/>
          </a:xfrm>
        </p:spPr>
        <p:txBody>
          <a:bodyPr/>
          <a:lstStyle/>
          <a:p>
            <a:pPr marL="0" indent="0"/>
            <a:r>
              <a:rPr lang="en-US" sz="2400" b="1" i="1" dirty="0">
                <a:solidFill>
                  <a:srgbClr val="004B8D"/>
                </a:solidFill>
              </a:rPr>
              <a:t>Be informed</a:t>
            </a:r>
          </a:p>
          <a:p>
            <a:pPr marL="0" indent="0"/>
            <a:r>
              <a:rPr lang="en-US" sz="2400" b="1" i="1" dirty="0">
                <a:solidFill>
                  <a:srgbClr val="004B8D"/>
                </a:solidFill>
              </a:rPr>
              <a:t>Make a plan</a:t>
            </a:r>
          </a:p>
          <a:p>
            <a:pPr marL="0" indent="0"/>
            <a:r>
              <a:rPr lang="en-US" sz="2400" b="1" i="1" dirty="0">
                <a:solidFill>
                  <a:srgbClr val="004B8D"/>
                </a:solidFill>
              </a:rPr>
              <a:t>Recognize your role</a:t>
            </a:r>
          </a:p>
          <a:p>
            <a:pPr marL="0" indent="0"/>
            <a:r>
              <a:rPr lang="en-US" sz="2400" b="1" i="1" dirty="0">
                <a:solidFill>
                  <a:srgbClr val="004B8D"/>
                </a:solidFill>
              </a:rPr>
              <a:t>Understand the steps</a:t>
            </a:r>
          </a:p>
          <a:p>
            <a:pPr marL="0" indent="0"/>
            <a:r>
              <a:rPr lang="en-US" sz="2400" b="1" i="1" dirty="0">
                <a:solidFill>
                  <a:srgbClr val="004B8D"/>
                </a:solidFill>
              </a:rPr>
              <a:t>Build a kit</a:t>
            </a:r>
          </a:p>
          <a:p>
            <a:pPr marL="0" indent="0"/>
            <a:r>
              <a:rPr lang="en-US" sz="2400" b="1" i="1" dirty="0">
                <a:solidFill>
                  <a:srgbClr val="004B8D"/>
                </a:solidFill>
              </a:rPr>
              <a:t>Stay informed</a:t>
            </a:r>
            <a:endParaRPr lang="en-US" sz="2400" b="1" dirty="0">
              <a:solidFill>
                <a:srgbClr val="004B8D"/>
              </a:solidFill>
            </a:endParaRPr>
          </a:p>
        </p:txBody>
      </p:sp>
      <p:sp>
        <p:nvSpPr>
          <p:cNvPr id="57346" name="AutoShape 2"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sp>
        <p:nvSpPr>
          <p:cNvPr id="57347" name="AutoShape 4"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sp>
        <p:nvSpPr>
          <p:cNvPr id="57348" name="AutoShape 6" descr="https://g2.cnic.navy.mil/TSCNICHQ/PA/CNIC%20Graphics/CNIC%20logos/CNIC_LOGO_GIF.gif"/>
          <p:cNvSpPr>
            <a:spLocks noChangeAspect="1" noChangeArrowheads="1"/>
          </p:cNvSpPr>
          <p:nvPr/>
        </p:nvSpPr>
        <p:spPr bwMode="auto">
          <a:xfrm>
            <a:off x="63500" y="-136525"/>
            <a:ext cx="11811000" cy="3267075"/>
          </a:xfrm>
          <a:prstGeom prst="rect">
            <a:avLst/>
          </a:prstGeom>
          <a:noFill/>
          <a:ln w="9525">
            <a:noFill/>
            <a:miter lim="800000"/>
            <a:headEnd/>
            <a:tailEnd/>
          </a:ln>
        </p:spPr>
        <p:txBody>
          <a:bodyPr/>
          <a:lstStyle/>
          <a:p>
            <a:pPr algn="l"/>
            <a:endParaRPr lang="en-US"/>
          </a:p>
        </p:txBody>
      </p:sp>
      <p:pic>
        <p:nvPicPr>
          <p:cNvPr id="57349" name="Picture 8" descr="http://websps31.battelle.org/readynavy/home/Shared%20Documents/Logo/CNIC%20LOGO_HIRES_JPEG.jpg"/>
          <p:cNvPicPr>
            <a:picLocks noChangeAspect="1" noChangeArrowheads="1"/>
          </p:cNvPicPr>
          <p:nvPr/>
        </p:nvPicPr>
        <p:blipFill>
          <a:blip r:embed="rId3"/>
          <a:srcRect/>
          <a:stretch>
            <a:fillRect/>
          </a:stretch>
        </p:blipFill>
        <p:spPr bwMode="auto">
          <a:xfrm>
            <a:off x="354013" y="6203950"/>
            <a:ext cx="1279525" cy="354013"/>
          </a:xfrm>
          <a:prstGeom prst="rect">
            <a:avLst/>
          </a:prstGeom>
          <a:noFill/>
          <a:ln w="9525">
            <a:noFill/>
            <a:miter lim="800000"/>
            <a:headEnd/>
            <a:tailEnd/>
          </a:ln>
        </p:spPr>
      </p:pic>
      <p:sp>
        <p:nvSpPr>
          <p:cNvPr id="3" name="Rectangle 2"/>
          <p:cNvSpPr/>
          <p:nvPr/>
        </p:nvSpPr>
        <p:spPr>
          <a:xfrm>
            <a:off x="3683000" y="4514942"/>
            <a:ext cx="4572000" cy="1569660"/>
          </a:xfrm>
          <a:prstGeom prst="rect">
            <a:avLst/>
          </a:prstGeom>
        </p:spPr>
        <p:txBody>
          <a:bodyPr>
            <a:spAutoFit/>
          </a:bodyPr>
          <a:lstStyle/>
          <a:p>
            <a:r>
              <a:rPr lang="en-US" sz="2400" b="1" dirty="0">
                <a:solidFill>
                  <a:schemeClr val="accent1">
                    <a:lumMod val="75000"/>
                  </a:schemeClr>
                </a:solidFill>
                <a:latin typeface="Cambria" pitchFamily="18" charset="0"/>
              </a:rPr>
              <a:t>The Ready program, empowers people as a preparedness partner before , during, and after an incident.</a:t>
            </a:r>
            <a:endParaRPr lang="en-US" sz="2400" b="1" dirty="0">
              <a:solidFill>
                <a:schemeClr val="accent1">
                  <a:lumMod val="75000"/>
                </a:schemeClr>
              </a:solidFill>
              <a:latin typeface="Franklin Gothic Demi Cond" pitchFamily="34" charset="0"/>
            </a:endParaRPr>
          </a:p>
        </p:txBody>
      </p:sp>
      <p:sp>
        <p:nvSpPr>
          <p:cNvPr id="9" name="Title 1"/>
          <p:cNvSpPr>
            <a:spLocks noGrp="1"/>
          </p:cNvSpPr>
          <p:nvPr>
            <p:ph type="title"/>
          </p:nvPr>
        </p:nvSpPr>
        <p:spPr>
          <a:xfrm>
            <a:off x="304800" y="76200"/>
            <a:ext cx="8534400" cy="1143000"/>
          </a:xfrm>
        </p:spPr>
        <p:txBody>
          <a:bodyPr/>
          <a:lstStyle/>
          <a:p>
            <a:r>
              <a:rPr lang="en-US" dirty="0">
                <a:solidFill>
                  <a:schemeClr val="tx1"/>
                </a:solidFill>
              </a:rPr>
              <a:t>You Should Always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394" name="Group 13"/>
          <p:cNvGrpSpPr>
            <a:grpSpLocks/>
          </p:cNvGrpSpPr>
          <p:nvPr/>
        </p:nvGrpSpPr>
        <p:grpSpPr bwMode="auto">
          <a:xfrm>
            <a:off x="587375" y="1724025"/>
            <a:ext cx="8191500" cy="4910138"/>
            <a:chOff x="587375" y="1724796"/>
            <a:chExt cx="8191500" cy="4909367"/>
          </a:xfrm>
        </p:grpSpPr>
        <p:grpSp>
          <p:nvGrpSpPr>
            <p:cNvPr id="5122" name="Group 26"/>
            <p:cNvGrpSpPr>
              <a:grpSpLocks/>
            </p:cNvGrpSpPr>
            <p:nvPr/>
          </p:nvGrpSpPr>
          <p:grpSpPr bwMode="auto">
            <a:xfrm rot="1514598">
              <a:off x="2178050" y="1731963"/>
              <a:ext cx="4638675" cy="4638675"/>
              <a:chOff x="3623098" y="3081068"/>
              <a:chExt cx="2295525" cy="2295525"/>
            </a:xfrm>
            <a:effectLst>
              <a:outerShdw blurRad="50800" dist="38100" dir="2700000" algn="tl" rotWithShape="0">
                <a:prstClr val="black">
                  <a:alpha val="40000"/>
                </a:prstClr>
              </a:outerShdw>
            </a:effectLst>
          </p:grpSpPr>
          <p:sp>
            <p:nvSpPr>
              <p:cNvPr id="20" name="Circular Arrow 19"/>
              <p:cNvSpPr/>
              <p:nvPr/>
            </p:nvSpPr>
            <p:spPr bwMode="auto">
              <a:xfrm>
                <a:off x="3658799" y="3081269"/>
                <a:ext cx="2259387" cy="2259387"/>
              </a:xfrm>
              <a:prstGeom prst="circularArrow">
                <a:avLst>
                  <a:gd name="adj1" fmla="val 12500"/>
                  <a:gd name="adj2" fmla="val 1142319"/>
                  <a:gd name="adj3" fmla="val 20457681"/>
                  <a:gd name="adj4" fmla="val 14295338"/>
                  <a:gd name="adj5" fmla="val 12500"/>
                </a:avLst>
              </a:prstGeom>
              <a:solidFill>
                <a:srgbClr val="FFCC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tx1"/>
                  </a:solidFill>
                </a:endParaRPr>
              </a:p>
            </p:txBody>
          </p:sp>
          <p:sp>
            <p:nvSpPr>
              <p:cNvPr id="25" name="Circular Arrow 24"/>
              <p:cNvSpPr/>
              <p:nvPr/>
            </p:nvSpPr>
            <p:spPr bwMode="auto">
              <a:xfrm rot="7200000">
                <a:off x="3658799" y="3081269"/>
                <a:ext cx="2259387" cy="2259387"/>
              </a:xfrm>
              <a:prstGeom prst="circularArrow">
                <a:avLst>
                  <a:gd name="adj1" fmla="val 12500"/>
                  <a:gd name="adj2" fmla="val 1142319"/>
                  <a:gd name="adj3" fmla="val 20457681"/>
                  <a:gd name="adj4" fmla="val 14552237"/>
                  <a:gd name="adj5" fmla="val 12500"/>
                </a:avLst>
              </a:prstGeom>
              <a:solidFill>
                <a:srgbClr val="004B8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tx1"/>
                  </a:solidFill>
                </a:endParaRPr>
              </a:p>
            </p:txBody>
          </p:sp>
          <p:sp>
            <p:nvSpPr>
              <p:cNvPr id="26" name="Circular Arrow 25"/>
              <p:cNvSpPr/>
              <p:nvPr/>
            </p:nvSpPr>
            <p:spPr bwMode="auto">
              <a:xfrm rot="14400000">
                <a:off x="3622489" y="3116628"/>
                <a:ext cx="2259387" cy="2259387"/>
              </a:xfrm>
              <a:prstGeom prst="circularArrow">
                <a:avLst>
                  <a:gd name="adj1" fmla="val 12500"/>
                  <a:gd name="adj2" fmla="val 1142319"/>
                  <a:gd name="adj3" fmla="val 20457681"/>
                  <a:gd name="adj4" fmla="val 14432312"/>
                  <a:gd name="adj5" fmla="val 12500"/>
                </a:avLst>
              </a:prstGeom>
              <a:solidFill>
                <a:srgbClr val="007DC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schemeClr val="tx1"/>
                  </a:solidFill>
                </a:endParaRPr>
              </a:p>
            </p:txBody>
          </p:sp>
        </p:grpSp>
        <p:sp>
          <p:nvSpPr>
            <p:cNvPr id="59396" name="TextBox 28"/>
            <p:cNvSpPr>
              <a:spLocks noChangeArrowheads="1"/>
            </p:cNvSpPr>
            <p:nvPr/>
          </p:nvSpPr>
          <p:spPr bwMode="auto">
            <a:xfrm>
              <a:off x="6110288" y="2732088"/>
              <a:ext cx="2378075" cy="1146175"/>
            </a:xfrm>
            <a:prstGeom prst="roundRect">
              <a:avLst>
                <a:gd name="adj" fmla="val 16667"/>
              </a:avLst>
            </a:prstGeom>
            <a:solidFill>
              <a:srgbClr val="FFCC00"/>
            </a:solidFill>
            <a:ln w="9525">
              <a:noFill/>
              <a:round/>
              <a:headEnd/>
              <a:tailEnd/>
            </a:ln>
          </p:spPr>
          <p:txBody>
            <a:bodyPr anchor="b"/>
            <a:lstStyle/>
            <a:p>
              <a:r>
                <a:rPr lang="en-US">
                  <a:solidFill>
                    <a:schemeClr val="bg1"/>
                  </a:solidFill>
                </a:rPr>
                <a:t>Make a </a:t>
              </a:r>
              <a:br>
                <a:rPr lang="en-US">
                  <a:solidFill>
                    <a:schemeClr val="bg1"/>
                  </a:solidFill>
                </a:rPr>
              </a:br>
              <a:r>
                <a:rPr lang="en-US" b="1" i="1">
                  <a:solidFill>
                    <a:schemeClr val="bg1"/>
                  </a:solidFill>
                </a:rPr>
                <a:t>PLAN</a:t>
              </a:r>
            </a:p>
          </p:txBody>
        </p:sp>
        <p:sp>
          <p:nvSpPr>
            <p:cNvPr id="59397" name="TextBox 27"/>
            <p:cNvSpPr>
              <a:spLocks noChangeArrowheads="1"/>
            </p:cNvSpPr>
            <p:nvPr/>
          </p:nvSpPr>
          <p:spPr bwMode="auto">
            <a:xfrm>
              <a:off x="6467475" y="5106988"/>
              <a:ext cx="2311400" cy="1527175"/>
            </a:xfrm>
            <a:prstGeom prst="roundRect">
              <a:avLst>
                <a:gd name="adj" fmla="val 16667"/>
              </a:avLst>
            </a:prstGeom>
            <a:solidFill>
              <a:srgbClr val="004B8D"/>
            </a:solidFill>
            <a:ln w="9525">
              <a:noFill/>
              <a:round/>
              <a:headEnd/>
              <a:tailEnd/>
            </a:ln>
          </p:spPr>
          <p:txBody>
            <a:bodyPr anchor="ctr"/>
            <a:lstStyle/>
            <a:p>
              <a:pPr algn="r"/>
              <a:r>
                <a:rPr lang="en-US">
                  <a:solidFill>
                    <a:schemeClr val="bg1"/>
                  </a:solidFill>
                </a:rPr>
                <a:t>Build a </a:t>
              </a:r>
              <a:br>
                <a:rPr lang="en-US">
                  <a:solidFill>
                    <a:schemeClr val="bg1"/>
                  </a:solidFill>
                </a:rPr>
              </a:br>
              <a:r>
                <a:rPr lang="en-US" b="1" i="1">
                  <a:solidFill>
                    <a:schemeClr val="bg1"/>
                  </a:solidFill>
                </a:rPr>
                <a:t>KIT</a:t>
              </a:r>
            </a:p>
          </p:txBody>
        </p:sp>
        <p:sp>
          <p:nvSpPr>
            <p:cNvPr id="59398" name="TextBox 16"/>
            <p:cNvSpPr>
              <a:spLocks noChangeArrowheads="1"/>
            </p:cNvSpPr>
            <p:nvPr/>
          </p:nvSpPr>
          <p:spPr bwMode="auto">
            <a:xfrm>
              <a:off x="587375" y="3260725"/>
              <a:ext cx="2301875" cy="1146175"/>
            </a:xfrm>
            <a:prstGeom prst="roundRect">
              <a:avLst>
                <a:gd name="adj" fmla="val 16667"/>
              </a:avLst>
            </a:prstGeom>
            <a:solidFill>
              <a:srgbClr val="007DC3"/>
            </a:solidFill>
            <a:ln w="9525">
              <a:noFill/>
              <a:round/>
              <a:headEnd/>
              <a:tailEnd/>
            </a:ln>
          </p:spPr>
          <p:txBody>
            <a:bodyPr anchor="b"/>
            <a:lstStyle/>
            <a:p>
              <a:r>
                <a:rPr lang="en-US">
                  <a:solidFill>
                    <a:schemeClr val="bg1"/>
                  </a:solidFill>
                </a:rPr>
                <a:t>Be/Stay </a:t>
              </a:r>
              <a:br>
                <a:rPr lang="en-US">
                  <a:solidFill>
                    <a:schemeClr val="bg1"/>
                  </a:solidFill>
                </a:rPr>
              </a:br>
              <a:r>
                <a:rPr lang="en-US" b="1" i="1">
                  <a:solidFill>
                    <a:schemeClr val="bg1"/>
                  </a:solidFill>
                </a:rPr>
                <a:t>INFORMED</a:t>
              </a:r>
            </a:p>
          </p:txBody>
        </p:sp>
        <p:pic>
          <p:nvPicPr>
            <p:cNvPr id="7" name="Picture 13" descr="Jeremy Wheeler, meteorologist for WAVY-TV 10, conducts a lecture on different category hurricanes and safety tips during Regional Ombudsman advanced training."/>
            <p:cNvPicPr>
              <a:picLocks noChangeAspect="1" noChangeArrowheads="1"/>
            </p:cNvPicPr>
            <p:nvPr/>
          </p:nvPicPr>
          <p:blipFill>
            <a:blip r:embed="rId3" cstate="print">
              <a:lum/>
            </a:blip>
            <a:srcRect/>
            <a:stretch>
              <a:fillRect/>
            </a:stretch>
          </p:blipFill>
          <p:spPr bwMode="auto">
            <a:xfrm>
              <a:off x="668563" y="2209787"/>
              <a:ext cx="2133600" cy="1410031"/>
            </a:xfrm>
            <a:prstGeom prst="round2DiagRect">
              <a:avLst>
                <a:gd name="adj1" fmla="val 16667"/>
                <a:gd name="adj2" fmla="val 0"/>
              </a:avLst>
            </a:prstGeom>
            <a:ln w="88900" cap="sq">
              <a:solidFill>
                <a:srgbClr val="007DC3"/>
              </a:solidFill>
              <a:miter lim="800000"/>
            </a:ln>
            <a:effectLst>
              <a:outerShdw blurRad="254000" algn="tl" rotWithShape="0">
                <a:srgbClr val="000000">
                  <a:alpha val="43000"/>
                </a:srgbClr>
              </a:outerShdw>
            </a:effectLst>
          </p:spPr>
        </p:pic>
        <p:pic>
          <p:nvPicPr>
            <p:cNvPr id="8" name="Picture 9" descr="Make a Kit"/>
            <p:cNvPicPr>
              <a:picLocks noChangeAspect="1" noChangeArrowheads="1"/>
            </p:cNvPicPr>
            <p:nvPr/>
          </p:nvPicPr>
          <p:blipFill>
            <a:blip r:embed="rId4" cstate="print">
              <a:lum/>
            </a:blip>
            <a:srcRect l="15054" r="12653"/>
            <a:stretch>
              <a:fillRect/>
            </a:stretch>
          </p:blipFill>
          <p:spPr bwMode="auto">
            <a:xfrm>
              <a:off x="5505043" y="5186906"/>
              <a:ext cx="2155943" cy="1360556"/>
            </a:xfrm>
            <a:prstGeom prst="round2DiagRect">
              <a:avLst>
                <a:gd name="adj1" fmla="val 16667"/>
                <a:gd name="adj2" fmla="val 0"/>
              </a:avLst>
            </a:prstGeom>
            <a:ln w="88900" cap="sq">
              <a:solidFill>
                <a:srgbClr val="004B8D"/>
              </a:solidFill>
              <a:miter lim="800000"/>
            </a:ln>
            <a:effectLst>
              <a:outerShdw blurRad="254000" algn="tl" rotWithShape="0">
                <a:srgbClr val="000000">
                  <a:alpha val="43000"/>
                </a:srgbClr>
              </a:outerShdw>
            </a:effectLst>
          </p:spPr>
        </p:pic>
        <p:pic>
          <p:nvPicPr>
            <p:cNvPr id="9" name="Picture 11" descr="Capt. Victor Stiebel, right' commanding officer of the Operation Health Support Unit at Naval Hospital Jacksonville, "/>
            <p:cNvPicPr>
              <a:picLocks noChangeAspect="1" noChangeArrowheads="1"/>
            </p:cNvPicPr>
            <p:nvPr/>
          </p:nvPicPr>
          <p:blipFill>
            <a:blip r:embed="rId5" cstate="print">
              <a:lum/>
            </a:blip>
            <a:srcRect/>
            <a:stretch>
              <a:fillRect/>
            </a:stretch>
          </p:blipFill>
          <p:spPr bwMode="auto">
            <a:xfrm>
              <a:off x="6193358" y="1724796"/>
              <a:ext cx="2203002" cy="1337193"/>
            </a:xfrm>
            <a:prstGeom prst="round2DiagRect">
              <a:avLst>
                <a:gd name="adj1" fmla="val 16667"/>
                <a:gd name="adj2" fmla="val 0"/>
              </a:avLst>
            </a:prstGeom>
            <a:ln w="88900" cap="sq">
              <a:solidFill>
                <a:srgbClr val="FFCC00"/>
              </a:solidFill>
              <a:miter lim="800000"/>
            </a:ln>
            <a:effectLst>
              <a:outerShdw blurRad="254000" algn="tl" rotWithShape="0">
                <a:srgbClr val="000000">
                  <a:alpha val="43000"/>
                </a:srgbClr>
              </a:outerShdw>
            </a:effectLst>
          </p:spPr>
        </p:pic>
        <p:pic>
          <p:nvPicPr>
            <p:cNvPr id="59402" name="Picture 23" descr="ready-navy_040312.png"/>
            <p:cNvPicPr>
              <a:picLocks noChangeAspect="1"/>
            </p:cNvPicPr>
            <p:nvPr/>
          </p:nvPicPr>
          <p:blipFill>
            <a:blip r:embed="rId6"/>
            <a:srcRect/>
            <a:stretch>
              <a:fillRect/>
            </a:stretch>
          </p:blipFill>
          <p:spPr bwMode="auto">
            <a:xfrm>
              <a:off x="3544888" y="3619500"/>
              <a:ext cx="1824037" cy="954088"/>
            </a:xfrm>
            <a:prstGeom prst="rect">
              <a:avLst/>
            </a:prstGeom>
            <a:noFill/>
            <a:ln w="9525">
              <a:noFill/>
              <a:miter lim="800000"/>
              <a:headEnd/>
              <a:tailEnd/>
            </a:ln>
          </p:spPr>
        </p:pic>
      </p:grpSp>
      <p:sp>
        <p:nvSpPr>
          <p:cNvPr id="15" name="Title 1"/>
          <p:cNvSpPr>
            <a:spLocks noGrp="1"/>
          </p:cNvSpPr>
          <p:nvPr>
            <p:ph type="title"/>
          </p:nvPr>
        </p:nvSpPr>
        <p:spPr>
          <a:xfrm>
            <a:off x="304800" y="76200"/>
            <a:ext cx="8534400" cy="1143000"/>
          </a:xfrm>
        </p:spPr>
        <p:txBody>
          <a:bodyPr/>
          <a:lstStyle/>
          <a:p>
            <a:r>
              <a:rPr lang="en-US" dirty="0">
                <a:solidFill>
                  <a:schemeClr val="tx1"/>
                </a:solidFill>
              </a:rPr>
              <a:t>Steps to Prepare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ChangeArrowheads="1"/>
          </p:cNvSpPr>
          <p:nvPr/>
        </p:nvSpPr>
        <p:spPr bwMode="auto">
          <a:xfrm>
            <a:off x="206375" y="5947428"/>
            <a:ext cx="8728075" cy="523220"/>
          </a:xfrm>
          <a:prstGeom prst="rect">
            <a:avLst/>
          </a:prstGeom>
          <a:noFill/>
          <a:ln w="9525">
            <a:noFill/>
            <a:miter lim="800000"/>
            <a:headEnd/>
            <a:tailEnd/>
          </a:ln>
          <a:effectLst/>
        </p:spPr>
        <p:txBody>
          <a:bodyPr>
            <a:spAutoFit/>
          </a:bodyPr>
          <a:lstStyle/>
          <a:p>
            <a:pPr algn="l" eaLnBrk="0" hangingPunct="0">
              <a:defRPr/>
            </a:pPr>
            <a:r>
              <a:rPr lang="en-US" sz="2800" b="1" i="1" dirty="0">
                <a:solidFill>
                  <a:srgbClr val="0033CC"/>
                </a:solidFill>
                <a:effectLst>
                  <a:outerShdw blurRad="38100" dist="38100" dir="2700000" algn="tl">
                    <a:srgbClr val="C0C0C0"/>
                  </a:outerShdw>
                </a:effectLst>
                <a:ea typeface="ＭＳ Ｐゴシック" pitchFamily="34" charset="-128"/>
                <a:hlinkClick r:id="rId3"/>
              </a:rPr>
              <a:t>www.ready.navy.mil</a:t>
            </a:r>
            <a:r>
              <a:rPr lang="en-US" sz="2800" b="1" i="1" dirty="0">
                <a:solidFill>
                  <a:srgbClr val="0033CC"/>
                </a:solidFill>
                <a:effectLst>
                  <a:outerShdw blurRad="38100" dist="38100" dir="2700000" algn="tl">
                    <a:srgbClr val="C0C0C0"/>
                  </a:outerShdw>
                </a:effectLst>
                <a:ea typeface="ＭＳ Ｐゴシック" pitchFamily="34" charset="-128"/>
              </a:rPr>
              <a:t> or </a:t>
            </a:r>
            <a:r>
              <a:rPr lang="en-US" sz="2800" b="1" i="1" dirty="0">
                <a:solidFill>
                  <a:srgbClr val="0033CC"/>
                </a:solidFill>
                <a:effectLst>
                  <a:outerShdw blurRad="38100" dist="38100" dir="2700000" algn="tl">
                    <a:srgbClr val="C0C0C0"/>
                  </a:outerShdw>
                </a:effectLst>
                <a:ea typeface="ＭＳ Ｐゴシック" pitchFamily="34" charset="-128"/>
                <a:hlinkClick r:id="rId4"/>
              </a:rPr>
              <a:t>www.ready.gov</a:t>
            </a:r>
            <a:r>
              <a:rPr lang="en-US" sz="2800" b="1" i="1" dirty="0">
                <a:solidFill>
                  <a:srgbClr val="0033CC"/>
                </a:solidFill>
                <a:effectLst>
                  <a:outerShdw blurRad="38100" dist="38100" dir="2700000" algn="tl">
                    <a:srgbClr val="C0C0C0"/>
                  </a:outerShdw>
                </a:effectLst>
                <a:ea typeface="ＭＳ Ｐゴシック" pitchFamily="34" charset="-128"/>
              </a:rPr>
              <a:t> </a:t>
            </a:r>
          </a:p>
        </p:txBody>
      </p:sp>
      <p:sp>
        <p:nvSpPr>
          <p:cNvPr id="61443" name="Rectangle 4"/>
          <p:cNvSpPr>
            <a:spLocks noGrp="1" noChangeArrowheads="1"/>
          </p:cNvSpPr>
          <p:nvPr>
            <p:ph type="body" idx="4294967295"/>
          </p:nvPr>
        </p:nvSpPr>
        <p:spPr>
          <a:xfrm>
            <a:off x="422275" y="1598613"/>
            <a:ext cx="8532813" cy="2508250"/>
          </a:xfrm>
        </p:spPr>
        <p:txBody>
          <a:bodyPr lIns="0" tIns="0" rIns="0" bIns="0">
            <a:spAutoFit/>
          </a:bodyPr>
          <a:lstStyle/>
          <a:p>
            <a:r>
              <a:rPr lang="en-US" dirty="0">
                <a:solidFill>
                  <a:srgbClr val="000000"/>
                </a:solidFill>
                <a:latin typeface="Calibri" panose="020F0502020204030204" pitchFamily="34" charset="0"/>
                <a:cs typeface="Calibri" panose="020F0502020204030204" pitchFamily="34" charset="0"/>
              </a:rPr>
              <a:t>Resources are available </a:t>
            </a:r>
          </a:p>
          <a:p>
            <a:pPr lvl="1">
              <a:buFont typeface="Arial" charset="0"/>
              <a:buNone/>
            </a:pPr>
            <a:r>
              <a:rPr lang="en-US" dirty="0">
                <a:solidFill>
                  <a:srgbClr val="000000"/>
                </a:solidFill>
                <a:latin typeface="Calibri" panose="020F0502020204030204" pitchFamily="34" charset="0"/>
                <a:cs typeface="Calibri" panose="020F0502020204030204" pitchFamily="34" charset="0"/>
              </a:rPr>
              <a:t>- EM Office</a:t>
            </a:r>
          </a:p>
          <a:p>
            <a:pPr lvl="1">
              <a:buFont typeface="Arial" charset="0"/>
              <a:buNone/>
            </a:pPr>
            <a:r>
              <a:rPr lang="en-US" dirty="0">
                <a:solidFill>
                  <a:srgbClr val="000000"/>
                </a:solidFill>
                <a:latin typeface="Calibri" panose="020F0502020204030204" pitchFamily="34" charset="0"/>
                <a:cs typeface="Calibri" panose="020F0502020204030204" pitchFamily="34" charset="0"/>
              </a:rPr>
              <a:t>- Handouts</a:t>
            </a:r>
          </a:p>
          <a:p>
            <a:pPr lvl="1">
              <a:buFont typeface="Arial" charset="0"/>
              <a:buNone/>
            </a:pPr>
            <a:r>
              <a:rPr lang="en-US" dirty="0">
                <a:solidFill>
                  <a:srgbClr val="000000"/>
                </a:solidFill>
                <a:latin typeface="Calibri" panose="020F0502020204030204" pitchFamily="34" charset="0"/>
                <a:cs typeface="Calibri" panose="020F0502020204030204" pitchFamily="34" charset="0"/>
              </a:rPr>
              <a:t>- Web sites</a:t>
            </a:r>
          </a:p>
          <a:p>
            <a:pPr lvl="1"/>
            <a:endParaRPr lang="en-US" dirty="0"/>
          </a:p>
        </p:txBody>
      </p:sp>
      <p:pic>
        <p:nvPicPr>
          <p:cNvPr id="61444" name="Picture 5"/>
          <p:cNvPicPr>
            <a:picLocks noChangeAspect="1" noChangeArrowheads="1"/>
          </p:cNvPicPr>
          <p:nvPr/>
        </p:nvPicPr>
        <p:blipFill>
          <a:blip r:embed="rId5"/>
          <a:srcRect/>
          <a:stretch>
            <a:fillRect/>
          </a:stretch>
        </p:blipFill>
        <p:spPr bwMode="auto">
          <a:xfrm>
            <a:off x="2568539" y="2065106"/>
            <a:ext cx="6365911" cy="3359102"/>
          </a:xfrm>
          <a:prstGeom prst="rect">
            <a:avLst/>
          </a:prstGeom>
          <a:noFill/>
          <a:ln w="12700" algn="ctr">
            <a:solidFill>
              <a:schemeClr val="tx1"/>
            </a:solidFill>
            <a:miter lim="800000"/>
            <a:headEnd/>
            <a:tailEnd/>
          </a:ln>
        </p:spPr>
      </p:pic>
      <p:sp>
        <p:nvSpPr>
          <p:cNvPr id="61445" name="Rectangle 6"/>
          <p:cNvSpPr>
            <a:spLocks noChangeArrowheads="1"/>
          </p:cNvSpPr>
          <p:nvPr/>
        </p:nvSpPr>
        <p:spPr bwMode="auto">
          <a:xfrm>
            <a:off x="183140" y="5424208"/>
            <a:ext cx="5841086" cy="584775"/>
          </a:xfrm>
          <a:prstGeom prst="rect">
            <a:avLst/>
          </a:prstGeom>
          <a:noFill/>
          <a:ln w="9525">
            <a:noFill/>
            <a:miter lim="800000"/>
            <a:headEnd/>
            <a:tailEnd/>
          </a:ln>
        </p:spPr>
        <p:txBody>
          <a:bodyPr wrap="none">
            <a:spAutoFit/>
          </a:bodyPr>
          <a:lstStyle/>
          <a:p>
            <a:pPr algn="l" eaLnBrk="0" hangingPunct="0"/>
            <a:r>
              <a:rPr lang="en-US" sz="3200" dirty="0">
                <a:latin typeface="Calibri" panose="020F0502020204030204" pitchFamily="34" charset="0"/>
                <a:ea typeface="ＭＳ Ｐゴシック" pitchFamily="34" charset="-128"/>
                <a:cs typeface="Calibri" panose="020F0502020204030204" pitchFamily="34" charset="0"/>
              </a:rPr>
              <a:t>Emergency Management website </a:t>
            </a:r>
          </a:p>
        </p:txBody>
      </p:sp>
      <p:sp>
        <p:nvSpPr>
          <p:cNvPr id="7" name="Title 1"/>
          <p:cNvSpPr>
            <a:spLocks noGrp="1"/>
          </p:cNvSpPr>
          <p:nvPr>
            <p:ph type="title"/>
          </p:nvPr>
        </p:nvSpPr>
        <p:spPr>
          <a:xfrm>
            <a:off x="304800" y="76200"/>
            <a:ext cx="8534400" cy="1143000"/>
          </a:xfrm>
        </p:spPr>
        <p:txBody>
          <a:bodyPr/>
          <a:lstStyle/>
          <a:p>
            <a:r>
              <a:rPr lang="en-US" dirty="0">
                <a:solidFill>
                  <a:schemeClr val="tx1"/>
                </a:solidFill>
              </a:rPr>
              <a:t>Be informed….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Theme">
      <a:majorFont>
        <a:latin typeface="Franklin Gothic Demi"/>
        <a:ea typeface=""/>
        <a:cs typeface=""/>
      </a:majorFont>
      <a:minorFont>
        <a:latin typeface="Cambr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ba9a9ec-629f-4962-9abb-b2deb1e912bd" xsi:nil="true"/>
    <lcf76f155ced4ddcb4097134ff3c332f xmlns="9f804f8c-bf9f-4dd4-9e51-5d52e721711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6B6B18B7677C4F9CA771C2BE00D2F4" ma:contentTypeVersion="12" ma:contentTypeDescription="Create a new document." ma:contentTypeScope="" ma:versionID="3ffe83361ed3d1d19e6568315242df59">
  <xsd:schema xmlns:xsd="http://www.w3.org/2001/XMLSchema" xmlns:xs="http://www.w3.org/2001/XMLSchema" xmlns:p="http://schemas.microsoft.com/office/2006/metadata/properties" xmlns:ns2="9f804f8c-bf9f-4dd4-9e51-5d52e721711f" xmlns:ns3="7ba9a9ec-629f-4962-9abb-b2deb1e912bd" targetNamespace="http://schemas.microsoft.com/office/2006/metadata/properties" ma:root="true" ma:fieldsID="41a60e85ee5492e16c917e6f3e3fba1f" ns2:_="" ns3:_="">
    <xsd:import namespace="9f804f8c-bf9f-4dd4-9e51-5d52e721711f"/>
    <xsd:import namespace="7ba9a9ec-629f-4962-9abb-b2deb1e912b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804f8c-bf9f-4dd4-9e51-5d52e72171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cef215b-19b7-4691-95f4-27d2fe62d5d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ba9a9ec-629f-4962-9abb-b2deb1e912b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cc4026f-7c27-454f-8747-22e4152361af}" ma:internalName="TaxCatchAll" ma:showField="CatchAllData" ma:web="7ba9a9ec-629f-4962-9abb-b2deb1e912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1DEFE1-03D4-4E36-82B6-07505FDFDD09}">
  <ds:schemaRef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purl.org/dc/terms/"/>
    <ds:schemaRef ds:uri="http://purl.org/dc/dcmitype/"/>
    <ds:schemaRef ds:uri="9f804f8c-bf9f-4dd4-9e51-5d52e721711f"/>
    <ds:schemaRef ds:uri="http://schemas.openxmlformats.org/package/2006/metadata/core-properties"/>
    <ds:schemaRef ds:uri="7ba9a9ec-629f-4962-9abb-b2deb1e912bd"/>
    <ds:schemaRef ds:uri="http://www.w3.org/XML/1998/namespace"/>
  </ds:schemaRefs>
</ds:datastoreItem>
</file>

<file path=customXml/itemProps2.xml><?xml version="1.0" encoding="utf-8"?>
<ds:datastoreItem xmlns:ds="http://schemas.openxmlformats.org/officeDocument/2006/customXml" ds:itemID="{960D2514-628A-493D-AEAF-5AE179F1A6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804f8c-bf9f-4dd4-9e51-5d52e721711f"/>
    <ds:schemaRef ds:uri="7ba9a9ec-629f-4962-9abb-b2deb1e912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1663385-A347-4D91-8C76-FBAC75A6B594}">
  <ds:schemaRefs>
    <ds:schemaRef ds:uri="http://schemas.microsoft.com/sharepoint/v3/contenttype/forms"/>
  </ds:schemaRefs>
</ds:datastoreItem>
</file>

<file path=docMetadata/LabelInfo.xml><?xml version="1.0" encoding="utf-8"?>
<clbl:labelList xmlns:clbl="http://schemas.microsoft.com/office/2020/mipLabelMetadata">
  <clbl:label id="{b27ac744-d744-4b94-baa9-948b89b4017a}" enabled="1" method="Standard" siteId="{e3333e00-c877-4b87-b6ad-45e942de1750}" contentBits="0" removed="0"/>
</clbl:labelList>
</file>

<file path=docProps/app.xml><?xml version="1.0" encoding="utf-8"?>
<Properties xmlns="http://schemas.openxmlformats.org/officeDocument/2006/extended-properties" xmlns:vt="http://schemas.openxmlformats.org/officeDocument/2006/docPropsVTypes">
  <TotalTime>5099</TotalTime>
  <Words>2411</Words>
  <Application>Microsoft Office PowerPoint</Application>
  <PresentationFormat>On-screen Show (4:3)</PresentationFormat>
  <Paragraphs>295</Paragraphs>
  <Slides>39</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39</vt:i4>
      </vt:variant>
    </vt:vector>
  </HeadingPairs>
  <TitlesOfParts>
    <vt:vector size="49" baseType="lpstr">
      <vt:lpstr>ＭＳ Ｐゴシック</vt:lpstr>
      <vt:lpstr>Arial</vt:lpstr>
      <vt:lpstr>Calibri</vt:lpstr>
      <vt:lpstr>Cambria</vt:lpstr>
      <vt:lpstr>Franklin Gothic Demi</vt:lpstr>
      <vt:lpstr>Franklin Gothic Demi Cond</vt:lpstr>
      <vt:lpstr>Tahoma</vt:lpstr>
      <vt:lpstr>Wingdings</vt:lpstr>
      <vt:lpstr>Wingdings 2</vt:lpstr>
      <vt:lpstr>Office Theme</vt:lpstr>
      <vt:lpstr>www.ready.navy.mil</vt:lpstr>
      <vt:lpstr>Ready Navy is…</vt:lpstr>
      <vt:lpstr>The Primary Goal</vt:lpstr>
      <vt:lpstr>Be Ready Navy</vt:lpstr>
      <vt:lpstr>Stay Prepared</vt:lpstr>
      <vt:lpstr>Potential Emergencies</vt:lpstr>
      <vt:lpstr>You Should Always</vt:lpstr>
      <vt:lpstr>Steps to Prepare</vt:lpstr>
      <vt:lpstr>Be informed….</vt:lpstr>
      <vt:lpstr>Mass Warning Notification System</vt:lpstr>
      <vt:lpstr>Mass Warning Notification System</vt:lpstr>
      <vt:lpstr>Computer Desktop Notification System Self-Service Registration</vt:lpstr>
      <vt:lpstr>Computer Desktop Notification System Self-Service Registration</vt:lpstr>
      <vt:lpstr>Computer Desktop Notification System Self-Service Registration</vt:lpstr>
      <vt:lpstr>Step 2:  Make a Plan</vt:lpstr>
      <vt:lpstr>Emergency Plans May Include:</vt:lpstr>
      <vt:lpstr>Lockdown VS Shelter-in-Place</vt:lpstr>
      <vt:lpstr>Plan for Sheltering in Place</vt:lpstr>
      <vt:lpstr>Area Shelters and Safe-Haven Locations</vt:lpstr>
      <vt:lpstr>Plan for Sheltering in a Vehicle</vt:lpstr>
      <vt:lpstr>Plan for Evacuation</vt:lpstr>
      <vt:lpstr> Plan for Evacuation cont.. </vt:lpstr>
      <vt:lpstr>Evacuation Information</vt:lpstr>
      <vt:lpstr>Personnel Categories OPNAVINST 3440.17</vt:lpstr>
      <vt:lpstr>Make a Communication Plan</vt:lpstr>
      <vt:lpstr>Make a Communication Plan cont…</vt:lpstr>
      <vt:lpstr>Keep in touch…</vt:lpstr>
      <vt:lpstr>Step 3:  Build a Kit</vt:lpstr>
      <vt:lpstr> Build a Kit cont.. </vt:lpstr>
      <vt:lpstr>What to put in your emergency supply kit</vt:lpstr>
      <vt:lpstr>Plan to Muster: Report your status and get help</vt:lpstr>
      <vt:lpstr>Plan to Muster cont…</vt:lpstr>
      <vt:lpstr>Update your NFAAS</vt:lpstr>
      <vt:lpstr>Stay Informed through  Ready Navy</vt:lpstr>
      <vt:lpstr>Stay Informed through  General Resources</vt:lpstr>
      <vt:lpstr> Stay Informed cont..  </vt:lpstr>
      <vt:lpstr>Stay Informed through  Government Websites and Mobile Apps</vt:lpstr>
      <vt:lpstr>Stay Informed through  CNIC</vt:lpstr>
      <vt:lpstr> Stay Safe and Be Prepared! </vt:lpstr>
    </vt:vector>
  </TitlesOfParts>
  <Company>Battelle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Brooke Yaeger</dc:creator>
  <cp:lastModifiedBy>Price, James Hurley (Jay) III CIV USN COMNAVREG PEARL HI (USA)</cp:lastModifiedBy>
  <cp:revision>457</cp:revision>
  <cp:lastPrinted>2018-10-09T05:08:10Z</cp:lastPrinted>
  <dcterms:created xsi:type="dcterms:W3CDTF">2012-03-23T15:12:17Z</dcterms:created>
  <dcterms:modified xsi:type="dcterms:W3CDTF">2026-08-21T19:06:49Z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0x010100816B6B18B7677C4F9CA771C2BE00D2F4</vt:lpwstr>
  </property>
</Properties>
</file>